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114" d="100"/>
          <a:sy n="114"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6B418914-B502-49AA-BA11-CF6888C940B7}" type="datetimeFigureOut">
              <a:rPr lang="en-US" smtClean="0"/>
              <a:t>11/18/2022</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E31CEEFD-82B5-4A99-A0D3-C2EBF54CC6B6}" type="slidenum">
              <a:rPr lang="en-US" smtClean="0"/>
              <a:t>‹#›</a:t>
            </a:fld>
            <a:endParaRPr lang="en-US"/>
          </a:p>
        </p:txBody>
      </p:sp>
    </p:spTree>
    <p:extLst>
      <p:ext uri="{BB962C8B-B14F-4D97-AF65-F5344CB8AC3E}">
        <p14:creationId xmlns:p14="http://schemas.microsoft.com/office/powerpoint/2010/main" val="73506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B418914-B502-49AA-BA11-CF6888C940B7}"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193185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B418914-B502-49AA-BA11-CF6888C940B7}"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2778387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B418914-B502-49AA-BA11-CF6888C940B7}"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1845896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418914-B502-49AA-BA11-CF6888C940B7}"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3581428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B418914-B502-49AA-BA11-CF6888C940B7}"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979597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B418914-B502-49AA-BA11-CF6888C940B7}"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3531544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418914-B502-49AA-BA11-CF6888C940B7}"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614895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418914-B502-49AA-BA11-CF6888C940B7}"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413105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418914-B502-49AA-BA11-CF6888C940B7}"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349238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418914-B502-49AA-BA11-CF6888C940B7}"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379003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418914-B502-49AA-BA11-CF6888C940B7}"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390307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418914-B502-49AA-BA11-CF6888C940B7}"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337746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418914-B502-49AA-BA11-CF6888C940B7}" type="datetimeFigureOut">
              <a:rPr lang="en-US" smtClean="0"/>
              <a:t>11/18/2022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100474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418914-B502-49AA-BA11-CF6888C940B7}" type="datetimeFigureOut">
              <a:rPr lang="en-US" smtClean="0"/>
              <a:t>11/18/2022</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277817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B418914-B502-49AA-BA11-CF6888C940B7}"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363528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B418914-B502-49AA-BA11-CF6888C940B7}"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1CEEFD-82B5-4A99-A0D3-C2EBF54CC6B6}" type="slidenum">
              <a:rPr lang="en-US" smtClean="0"/>
              <a:t>‹#›</a:t>
            </a:fld>
            <a:endParaRPr lang="en-US"/>
          </a:p>
        </p:txBody>
      </p:sp>
    </p:spTree>
    <p:extLst>
      <p:ext uri="{BB962C8B-B14F-4D97-AF65-F5344CB8AC3E}">
        <p14:creationId xmlns:p14="http://schemas.microsoft.com/office/powerpoint/2010/main" val="235109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B418914-B502-49AA-BA11-CF6888C940B7}" type="datetimeFigureOut">
              <a:rPr lang="en-US" smtClean="0"/>
              <a:t>11/18/2022</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E31CEEFD-82B5-4A99-A0D3-C2EBF54CC6B6}" type="slidenum">
              <a:rPr lang="en-US" smtClean="0"/>
              <a:t>‹#›</a:t>
            </a:fld>
            <a:endParaRPr lang="en-US"/>
          </a:p>
        </p:txBody>
      </p:sp>
    </p:spTree>
    <p:extLst>
      <p:ext uri="{BB962C8B-B14F-4D97-AF65-F5344CB8AC3E}">
        <p14:creationId xmlns:p14="http://schemas.microsoft.com/office/powerpoint/2010/main" val="249537230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3355"/>
            <a:ext cx="9144000" cy="1125997"/>
          </a:xfrm>
        </p:spPr>
        <p:txBody>
          <a:bodyPr>
            <a:normAutofit/>
          </a:bodyPr>
          <a:lstStyle/>
          <a:p>
            <a:pPr algn="ctr"/>
            <a:r>
              <a:rPr lang="en-US" b="1" dirty="0">
                <a:effectLst>
                  <a:outerShdw blurRad="50800" dist="50800" dir="5400000" algn="ctr" rotWithShape="0">
                    <a:schemeClr val="accent4">
                      <a:lumMod val="75000"/>
                    </a:schemeClr>
                  </a:outerShdw>
                </a:effectLst>
                <a:latin typeface="Bradley Hand ITC" panose="03070402050302030203" pitchFamily="66" charset="0"/>
              </a:rPr>
              <a:t>COYOTE ATHLETICS</a:t>
            </a:r>
          </a:p>
        </p:txBody>
      </p:sp>
      <p:sp>
        <p:nvSpPr>
          <p:cNvPr id="3" name="Subtitle 2"/>
          <p:cNvSpPr>
            <a:spLocks noGrp="1"/>
          </p:cNvSpPr>
          <p:nvPr>
            <p:ph type="subTitle" idx="1"/>
          </p:nvPr>
        </p:nvSpPr>
        <p:spPr>
          <a:xfrm>
            <a:off x="1524000" y="979750"/>
            <a:ext cx="9144000" cy="1655762"/>
          </a:xfrm>
        </p:spPr>
        <p:txBody>
          <a:bodyPr/>
          <a:lstStyle/>
          <a:p>
            <a:pPr algn="ctr"/>
            <a:r>
              <a:rPr lang="en-US" sz="2400" b="1" dirty="0">
                <a:solidFill>
                  <a:schemeClr val="tx1"/>
                </a:solidFill>
                <a:latin typeface="Bradley Hand ITC" panose="03070402050302030203" pitchFamily="66" charset="0"/>
              </a:rPr>
              <a:t>STANDARD OF EXCELLENCE</a:t>
            </a:r>
            <a:endParaRPr lang="en-US" b="1" dirty="0">
              <a:solidFill>
                <a:schemeClr val="tx1"/>
              </a:solidFill>
              <a:latin typeface="Bradley Hand ITC" panose="03070402050302030203"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227" y="0"/>
            <a:ext cx="6799545" cy="7285227"/>
          </a:xfrm>
          <a:prstGeom prst="rect">
            <a:avLst/>
          </a:prstGeom>
        </p:spPr>
      </p:pic>
      <p:pic>
        <p:nvPicPr>
          <p:cNvPr id="6" name="Picture 5"/>
          <p:cNvPicPr>
            <a:picLocks noChangeAspect="1"/>
          </p:cNvPicPr>
          <p:nvPr/>
        </p:nvPicPr>
        <p:blipFill>
          <a:blip r:embed="rId4"/>
          <a:stretch>
            <a:fillRect/>
          </a:stretch>
        </p:blipFill>
        <p:spPr>
          <a:xfrm>
            <a:off x="9628650" y="113355"/>
            <a:ext cx="2078700" cy="2078700"/>
          </a:xfrm>
          <a:prstGeom prst="rect">
            <a:avLst/>
          </a:prstGeom>
        </p:spPr>
      </p:pic>
      <p:sp>
        <p:nvSpPr>
          <p:cNvPr id="7" name="Content Placeholder 2">
            <a:extLst>
              <a:ext uri="{FF2B5EF4-FFF2-40B4-BE49-F238E27FC236}">
                <a16:creationId xmlns:a16="http://schemas.microsoft.com/office/drawing/2014/main" id="{BCDFECC4-E0D5-4F40-8EAB-20B561AD2262}"/>
              </a:ext>
            </a:extLst>
          </p:cNvPr>
          <p:cNvSpPr txBox="1">
            <a:spLocks/>
          </p:cNvSpPr>
          <p:nvPr/>
        </p:nvSpPr>
        <p:spPr>
          <a:xfrm>
            <a:off x="1821746" y="5690545"/>
            <a:ext cx="8761413" cy="10541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en-US" sz="1400" b="1" dirty="0">
                <a:solidFill>
                  <a:schemeClr val="bg2"/>
                </a:solidFill>
              </a:rPr>
              <a:t>PRESENTATION TO WC BOARD OF TRUSTEES, 11/10/22</a:t>
            </a:r>
          </a:p>
          <a:p>
            <a:pPr algn="ctr"/>
            <a:r>
              <a:rPr lang="en-US" sz="1400" b="1" dirty="0">
                <a:solidFill>
                  <a:schemeClr val="bg2"/>
                </a:solidFill>
              </a:rPr>
              <a:t>ASST. ATHLETIC DIRECTOR JEFF LIGHTFOOT</a:t>
            </a:r>
          </a:p>
        </p:txBody>
      </p:sp>
    </p:spTree>
    <p:extLst>
      <p:ext uri="{BB962C8B-B14F-4D97-AF65-F5344CB8AC3E}">
        <p14:creationId xmlns:p14="http://schemas.microsoft.com/office/powerpoint/2010/main" val="2301646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6926" y="864296"/>
            <a:ext cx="8989441" cy="812104"/>
          </a:xfrm>
          <a:ln w="76200">
            <a:noFill/>
          </a:ln>
        </p:spPr>
        <p:txBody>
          <a:bodyPr>
            <a:normAutofit fontScale="90000"/>
          </a:bodyPr>
          <a:lstStyle/>
          <a:p>
            <a:pPr algn="ctr"/>
            <a:r>
              <a:rPr lang="en-US" sz="6000" b="1" dirty="0">
                <a:latin typeface="Bradley Hand ITC" panose="03070402050302030203" pitchFamily="66" charset="0"/>
              </a:rPr>
              <a:t>COYOTE TENNIS</a:t>
            </a:r>
            <a:br>
              <a:rPr lang="en-US" sz="6000" b="1" dirty="0">
                <a:latin typeface="Bradley Hand ITC" panose="03070402050302030203" pitchFamily="66" charset="0"/>
              </a:rPr>
            </a:br>
            <a:r>
              <a:rPr lang="en-US" sz="4400" b="1" dirty="0">
                <a:solidFill>
                  <a:schemeClr val="tx1"/>
                </a:solidFill>
                <a:latin typeface="Bradley Hand ITC" panose="03070402050302030203" pitchFamily="66" charset="0"/>
              </a:rPr>
              <a:t>Head Coach Mitch </a:t>
            </a:r>
            <a:r>
              <a:rPr lang="en-US" sz="4400" b="1" dirty="0" err="1">
                <a:solidFill>
                  <a:schemeClr val="tx1"/>
                </a:solidFill>
                <a:latin typeface="Bradley Hand ITC" panose="03070402050302030203" pitchFamily="66" charset="0"/>
              </a:rPr>
              <a:t>Veccione</a:t>
            </a:r>
            <a:r>
              <a:rPr lang="en-US" sz="6600" dirty="0">
                <a:latin typeface="Bookman Old Style" panose="02050604050505020204" pitchFamily="18" charset="0"/>
              </a:rPr>
              <a:t> </a:t>
            </a:r>
          </a:p>
        </p:txBody>
      </p:sp>
      <p:sp>
        <p:nvSpPr>
          <p:cNvPr id="3" name="Content Placeholder 2"/>
          <p:cNvSpPr>
            <a:spLocks noGrp="1"/>
          </p:cNvSpPr>
          <p:nvPr>
            <p:ph idx="1"/>
          </p:nvPr>
        </p:nvSpPr>
        <p:spPr>
          <a:xfrm>
            <a:off x="1154954" y="2427332"/>
            <a:ext cx="8761413" cy="3592468"/>
          </a:xfrm>
        </p:spPr>
        <p:txBody>
          <a:bodyPr>
            <a:normAutofit lnSpcReduction="10000"/>
          </a:bodyPr>
          <a:lstStyle/>
          <a:p>
            <a:pPr marL="0" indent="0">
              <a:buNone/>
            </a:pPr>
            <a:endParaRPr lang="en-US" sz="2000" b="1" dirty="0">
              <a:solidFill>
                <a:schemeClr val="bg2"/>
              </a:solidFill>
              <a:latin typeface="Bookman Old Style" panose="02050604050505020204" pitchFamily="18" charset="0"/>
            </a:endParaRPr>
          </a:p>
          <a:p>
            <a:r>
              <a:rPr lang="en-US" sz="2400" b="1" dirty="0">
                <a:solidFill>
                  <a:schemeClr val="bg2"/>
                </a:solidFill>
                <a:latin typeface="Bookman Old Style" panose="02050604050505020204" pitchFamily="18" charset="0"/>
              </a:rPr>
              <a:t>6 scholarships/8 SA’s</a:t>
            </a:r>
          </a:p>
          <a:p>
            <a:r>
              <a:rPr lang="en-US" sz="2400" b="1" dirty="0">
                <a:solidFill>
                  <a:schemeClr val="bg2"/>
                </a:solidFill>
                <a:latin typeface="Bookman Old Style" panose="02050604050505020204" pitchFamily="18" charset="0"/>
              </a:rPr>
              <a:t>National Qualifier</a:t>
            </a:r>
          </a:p>
          <a:p>
            <a:r>
              <a:rPr lang="en-US" sz="2400" b="1" dirty="0">
                <a:solidFill>
                  <a:schemeClr val="bg2"/>
                </a:solidFill>
                <a:latin typeface="Bookman Old Style" panose="02050604050505020204" pitchFamily="18" charset="0"/>
              </a:rPr>
              <a:t>2 headed to universities</a:t>
            </a:r>
          </a:p>
          <a:p>
            <a:r>
              <a:rPr lang="en-US" sz="2400" b="1" dirty="0">
                <a:solidFill>
                  <a:schemeClr val="bg2"/>
                </a:solidFill>
                <a:latin typeface="Bookman Old Style" panose="02050604050505020204" pitchFamily="18" charset="0"/>
              </a:rPr>
              <a:t>Finished #8 in the nation</a:t>
            </a:r>
          </a:p>
          <a:p>
            <a:r>
              <a:rPr lang="en-US" sz="2400" b="1" dirty="0">
                <a:solidFill>
                  <a:schemeClr val="bg2"/>
                </a:solidFill>
                <a:latin typeface="Bookman Old Style" panose="02050604050505020204" pitchFamily="18" charset="0"/>
              </a:rPr>
              <a:t>1 All-American</a:t>
            </a:r>
          </a:p>
          <a:p>
            <a:r>
              <a:rPr lang="en-US" sz="2400" b="1" dirty="0">
                <a:solidFill>
                  <a:schemeClr val="bg2"/>
                </a:solidFill>
                <a:latin typeface="Bookman Old Style" panose="02050604050505020204" pitchFamily="18" charset="0"/>
              </a:rPr>
              <a:t>Received the NJCAA Academic Team of the Year Award </a:t>
            </a:r>
            <a:r>
              <a:rPr lang="en-US" sz="2000" b="1" dirty="0">
                <a:solidFill>
                  <a:schemeClr val="bg2"/>
                </a:solidFill>
                <a:latin typeface="Bookman Old Style" panose="02050604050505020204" pitchFamily="18" charset="0"/>
              </a:rPr>
              <a:t>(Team 3.0+ GPA)</a:t>
            </a:r>
          </a:p>
        </p:txBody>
      </p:sp>
      <p:pic>
        <p:nvPicPr>
          <p:cNvPr id="4" name="Picture 3"/>
          <p:cNvPicPr>
            <a:picLocks noChangeAspect="1"/>
          </p:cNvPicPr>
          <p:nvPr/>
        </p:nvPicPr>
        <p:blipFill>
          <a:blip r:embed="rId2"/>
          <a:stretch>
            <a:fillRect/>
          </a:stretch>
        </p:blipFill>
        <p:spPr>
          <a:xfrm>
            <a:off x="9389127" y="113364"/>
            <a:ext cx="2490136" cy="2490136"/>
          </a:xfrm>
          <a:prstGeom prst="rect">
            <a:avLst/>
          </a:prstGeom>
        </p:spPr>
      </p:pic>
    </p:spTree>
    <p:extLst>
      <p:ext uri="{BB962C8B-B14F-4D97-AF65-F5344CB8AC3E}">
        <p14:creationId xmlns:p14="http://schemas.microsoft.com/office/powerpoint/2010/main" val="1241184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0527" y="747503"/>
            <a:ext cx="8761413" cy="728480"/>
          </a:xfrm>
          <a:ln w="76200">
            <a:noFill/>
          </a:ln>
        </p:spPr>
        <p:txBody>
          <a:bodyPr>
            <a:noAutofit/>
          </a:bodyPr>
          <a:lstStyle/>
          <a:p>
            <a:pPr algn="ctr"/>
            <a:r>
              <a:rPr lang="en-US" sz="4800" b="1" dirty="0">
                <a:latin typeface="Bradley Hand ITC" panose="03070402050302030203" pitchFamily="66" charset="0"/>
              </a:rPr>
              <a:t>COYOTE VOLLEYBALL</a:t>
            </a:r>
            <a:br>
              <a:rPr lang="en-US" sz="4800" b="1" dirty="0">
                <a:latin typeface="Bradley Hand ITC" panose="03070402050302030203" pitchFamily="66" charset="0"/>
              </a:rPr>
            </a:br>
            <a:r>
              <a:rPr lang="en-US" sz="4000" b="1" dirty="0">
                <a:solidFill>
                  <a:schemeClr val="tx1"/>
                </a:solidFill>
                <a:latin typeface="Bradley Hand ITC" panose="03070402050302030203" pitchFamily="66" charset="0"/>
              </a:rPr>
              <a:t>Head Coach Kailee May</a:t>
            </a:r>
            <a:endParaRPr lang="en-US" sz="4800" b="1" dirty="0">
              <a:solidFill>
                <a:schemeClr val="tx1"/>
              </a:solidFill>
              <a:latin typeface="Bradley Hand ITC" panose="03070402050302030203" pitchFamily="66" charset="0"/>
            </a:endParaRPr>
          </a:p>
        </p:txBody>
      </p:sp>
      <p:sp>
        <p:nvSpPr>
          <p:cNvPr id="3" name="Content Placeholder 2"/>
          <p:cNvSpPr>
            <a:spLocks noGrp="1"/>
          </p:cNvSpPr>
          <p:nvPr>
            <p:ph idx="1"/>
          </p:nvPr>
        </p:nvSpPr>
        <p:spPr>
          <a:xfrm>
            <a:off x="1154954" y="2455101"/>
            <a:ext cx="8761413" cy="3564699"/>
          </a:xfrm>
        </p:spPr>
        <p:txBody>
          <a:bodyPr>
            <a:normAutofit fontScale="92500" lnSpcReduction="10000"/>
          </a:bodyPr>
          <a:lstStyle/>
          <a:p>
            <a:r>
              <a:rPr lang="en-US" sz="3600" b="1" dirty="0">
                <a:solidFill>
                  <a:schemeClr val="bg2"/>
                </a:solidFill>
                <a:latin typeface="Bookman Old Style" panose="02050604050505020204" pitchFamily="18" charset="0"/>
              </a:rPr>
              <a:t>12 scholarships/ 17 SA’s</a:t>
            </a:r>
          </a:p>
          <a:p>
            <a:r>
              <a:rPr lang="en-US" sz="3600" b="1" dirty="0">
                <a:solidFill>
                  <a:schemeClr val="bg2"/>
                </a:solidFill>
                <a:latin typeface="Bookman Old Style" panose="02050604050505020204" pitchFamily="18" charset="0"/>
              </a:rPr>
              <a:t>Conference Champs!</a:t>
            </a:r>
          </a:p>
          <a:p>
            <a:r>
              <a:rPr lang="en-US" sz="3600" b="1" dirty="0">
                <a:solidFill>
                  <a:schemeClr val="bg2"/>
                </a:solidFill>
                <a:latin typeface="Bookman Old Style" panose="02050604050505020204" pitchFamily="18" charset="0"/>
              </a:rPr>
              <a:t>Regional Finals</a:t>
            </a:r>
          </a:p>
          <a:p>
            <a:r>
              <a:rPr lang="en-US" sz="3600" b="1" dirty="0">
                <a:solidFill>
                  <a:schemeClr val="bg2"/>
                </a:solidFill>
                <a:latin typeface="Bookman Old Style" panose="02050604050505020204" pitchFamily="18" charset="0"/>
              </a:rPr>
              <a:t>21 Wins</a:t>
            </a:r>
          </a:p>
          <a:p>
            <a:r>
              <a:rPr lang="en-US" sz="3600" b="1" dirty="0">
                <a:solidFill>
                  <a:schemeClr val="bg2"/>
                </a:solidFill>
                <a:latin typeface="Bookman Old Style" panose="02050604050505020204" pitchFamily="18" charset="0"/>
              </a:rPr>
              <a:t>1 headed to a universities</a:t>
            </a:r>
          </a:p>
          <a:p>
            <a:r>
              <a:rPr lang="en-US" sz="3600" b="1" dirty="0">
                <a:solidFill>
                  <a:schemeClr val="bg2"/>
                </a:solidFill>
                <a:latin typeface="Bookman Old Style" panose="02050604050505020204" pitchFamily="18" charset="0"/>
              </a:rPr>
              <a:t>Coach May – Conf. Coach of the Year</a:t>
            </a:r>
          </a:p>
          <a:p>
            <a:pPr marL="0" indent="0">
              <a:buNone/>
            </a:pPr>
            <a:endParaRPr lang="en-US" dirty="0"/>
          </a:p>
        </p:txBody>
      </p:sp>
      <p:pic>
        <p:nvPicPr>
          <p:cNvPr id="4" name="Picture 3"/>
          <p:cNvPicPr>
            <a:picLocks noChangeAspect="1"/>
          </p:cNvPicPr>
          <p:nvPr/>
        </p:nvPicPr>
        <p:blipFill>
          <a:blip r:embed="rId2"/>
          <a:stretch>
            <a:fillRect/>
          </a:stretch>
        </p:blipFill>
        <p:spPr>
          <a:xfrm>
            <a:off x="9412265" y="238625"/>
            <a:ext cx="2592258" cy="2592258"/>
          </a:xfrm>
          <a:prstGeom prst="rect">
            <a:avLst/>
          </a:prstGeom>
        </p:spPr>
      </p:pic>
    </p:spTree>
    <p:extLst>
      <p:ext uri="{BB962C8B-B14F-4D97-AF65-F5344CB8AC3E}">
        <p14:creationId xmlns:p14="http://schemas.microsoft.com/office/powerpoint/2010/main" val="38724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011"/>
          </a:xfrm>
          <a:ln w="76200">
            <a:solidFill>
              <a:schemeClr val="tx1"/>
            </a:solidFill>
          </a:ln>
        </p:spPr>
        <p:txBody>
          <a:bodyPr>
            <a:normAutofit fontScale="90000"/>
          </a:bodyPr>
          <a:lstStyle/>
          <a:p>
            <a:pPr algn="ctr"/>
            <a:r>
              <a:rPr lang="en-US" sz="5400" dirty="0">
                <a:latin typeface="Bookman Old Style" panose="02050604050505020204" pitchFamily="18" charset="0"/>
              </a:rPr>
              <a:t>OUR COYOTES ARE LEADERS!</a:t>
            </a:r>
            <a:endParaRPr lang="en-US" dirty="0">
              <a:latin typeface="Bookman Old Style" panose="02050604050505020204" pitchFamily="18" charset="0"/>
            </a:endParaRPr>
          </a:p>
        </p:txBody>
      </p:sp>
      <p:pic>
        <p:nvPicPr>
          <p:cNvPr id="4" name="Content Placeholder 3"/>
          <p:cNvPicPr>
            <a:picLocks noGrp="1" noChangeAspect="1"/>
          </p:cNvPicPr>
          <p:nvPr>
            <p:ph idx="1"/>
          </p:nvPr>
        </p:nvPicPr>
        <p:blipFill>
          <a:blip r:embed="rId2"/>
          <a:stretch>
            <a:fillRect/>
          </a:stretch>
        </p:blipFill>
        <p:spPr>
          <a:xfrm>
            <a:off x="404661" y="1688493"/>
            <a:ext cx="1977890" cy="1977890"/>
          </a:xfrm>
          <a:prstGeom prst="rect">
            <a:avLst/>
          </a:prstGeom>
        </p:spPr>
      </p:pic>
      <p:pic>
        <p:nvPicPr>
          <p:cNvPr id="5" name="Picture 4"/>
          <p:cNvPicPr>
            <a:picLocks noChangeAspect="1"/>
          </p:cNvPicPr>
          <p:nvPr/>
        </p:nvPicPr>
        <p:blipFill>
          <a:blip r:embed="rId3"/>
          <a:stretch>
            <a:fillRect/>
          </a:stretch>
        </p:blipFill>
        <p:spPr>
          <a:xfrm>
            <a:off x="5724221" y="1688493"/>
            <a:ext cx="1980085" cy="1980085"/>
          </a:xfrm>
          <a:prstGeom prst="rect">
            <a:avLst/>
          </a:prstGeom>
        </p:spPr>
      </p:pic>
      <p:pic>
        <p:nvPicPr>
          <p:cNvPr id="6" name="Picture 5"/>
          <p:cNvPicPr>
            <a:picLocks noChangeAspect="1"/>
          </p:cNvPicPr>
          <p:nvPr/>
        </p:nvPicPr>
        <p:blipFill>
          <a:blip r:embed="rId4"/>
          <a:stretch>
            <a:fillRect/>
          </a:stretch>
        </p:blipFill>
        <p:spPr>
          <a:xfrm>
            <a:off x="5724221" y="4003000"/>
            <a:ext cx="2381065" cy="1977891"/>
          </a:xfrm>
          <a:prstGeom prst="rect">
            <a:avLst/>
          </a:prstGeom>
        </p:spPr>
      </p:pic>
      <p:pic>
        <p:nvPicPr>
          <p:cNvPr id="7" name="Picture 6"/>
          <p:cNvPicPr>
            <a:picLocks noChangeAspect="1"/>
          </p:cNvPicPr>
          <p:nvPr/>
        </p:nvPicPr>
        <p:blipFill>
          <a:blip r:embed="rId5"/>
          <a:stretch>
            <a:fillRect/>
          </a:stretch>
        </p:blipFill>
        <p:spPr>
          <a:xfrm>
            <a:off x="933940" y="3984740"/>
            <a:ext cx="1438095" cy="2390476"/>
          </a:xfrm>
          <a:prstGeom prst="rect">
            <a:avLst/>
          </a:prstGeom>
        </p:spPr>
      </p:pic>
      <p:sp>
        <p:nvSpPr>
          <p:cNvPr id="8" name="TextBox 7"/>
          <p:cNvSpPr txBox="1"/>
          <p:nvPr/>
        </p:nvSpPr>
        <p:spPr>
          <a:xfrm>
            <a:off x="3735421" y="2354094"/>
            <a:ext cx="184731" cy="369332"/>
          </a:xfrm>
          <a:prstGeom prst="rect">
            <a:avLst/>
          </a:prstGeom>
          <a:noFill/>
        </p:spPr>
        <p:txBody>
          <a:bodyPr wrap="none" rtlCol="0">
            <a:spAutoFit/>
          </a:bodyPr>
          <a:lstStyle/>
          <a:p>
            <a:endParaRPr lang="en-US" dirty="0"/>
          </a:p>
        </p:txBody>
      </p:sp>
      <p:sp>
        <p:nvSpPr>
          <p:cNvPr id="9" name="TextBox 8"/>
          <p:cNvSpPr txBox="1"/>
          <p:nvPr/>
        </p:nvSpPr>
        <p:spPr>
          <a:xfrm>
            <a:off x="2483384" y="1573502"/>
            <a:ext cx="3025302" cy="2062103"/>
          </a:xfrm>
          <a:prstGeom prst="rect">
            <a:avLst/>
          </a:prstGeom>
          <a:noFill/>
          <a:ln w="19050">
            <a:solidFill>
              <a:schemeClr val="tx1"/>
            </a:solidFill>
          </a:ln>
        </p:spPr>
        <p:txBody>
          <a:bodyPr wrap="square" rtlCol="0">
            <a:spAutoFit/>
          </a:bodyPr>
          <a:lstStyle/>
          <a:p>
            <a:r>
              <a:rPr lang="en-US" sz="1600" b="1" u="sng" dirty="0">
                <a:solidFill>
                  <a:schemeClr val="bg2"/>
                </a:solidFill>
                <a:latin typeface="Bookman Old Style" panose="02050604050505020204" pitchFamily="18" charset="0"/>
              </a:rPr>
              <a:t>Hadley Butler Kibbe</a:t>
            </a:r>
          </a:p>
          <a:p>
            <a:r>
              <a:rPr lang="en-US" sz="1600" dirty="0">
                <a:solidFill>
                  <a:schemeClr val="bg2"/>
                </a:solidFill>
                <a:latin typeface="Bookman Old Style" panose="02050604050505020204" pitchFamily="18" charset="0"/>
              </a:rPr>
              <a:t>WC Rodeo 16-18</a:t>
            </a:r>
          </a:p>
          <a:p>
            <a:r>
              <a:rPr lang="en-US" sz="1600" dirty="0">
                <a:solidFill>
                  <a:schemeClr val="bg2"/>
                </a:solidFill>
                <a:latin typeface="Bookman Old Style" panose="02050604050505020204" pitchFamily="18" charset="0"/>
              </a:rPr>
              <a:t>BA Tarleton; MS </a:t>
            </a:r>
            <a:r>
              <a:rPr lang="en-US" sz="1600" dirty="0" err="1">
                <a:solidFill>
                  <a:schemeClr val="bg2"/>
                </a:solidFill>
                <a:latin typeface="Bookman Old Style" panose="02050604050505020204" pitchFamily="18" charset="0"/>
              </a:rPr>
              <a:t>Sul</a:t>
            </a:r>
            <a:r>
              <a:rPr lang="en-US" sz="1600" dirty="0">
                <a:solidFill>
                  <a:schemeClr val="bg2"/>
                </a:solidFill>
                <a:latin typeface="Bookman Old Style" panose="02050604050505020204" pitchFamily="18" charset="0"/>
              </a:rPr>
              <a:t> Ross</a:t>
            </a:r>
          </a:p>
          <a:p>
            <a:r>
              <a:rPr lang="en-US" sz="1600" dirty="0">
                <a:solidFill>
                  <a:schemeClr val="bg2"/>
                </a:solidFill>
                <a:latin typeface="Bookman Old Style" panose="02050604050505020204" pitchFamily="18" charset="0"/>
              </a:rPr>
              <a:t>Dir Title III STEM, Sul Ross</a:t>
            </a:r>
          </a:p>
          <a:p>
            <a:r>
              <a:rPr lang="en-US" sz="1600" dirty="0">
                <a:solidFill>
                  <a:schemeClr val="bg2"/>
                </a:solidFill>
                <a:latin typeface="Bookman Old Style" panose="02050604050505020204" pitchFamily="18" charset="0"/>
              </a:rPr>
              <a:t>Pres. ANRS &amp; Rodeo Exes Assoc.</a:t>
            </a:r>
          </a:p>
          <a:p>
            <a:r>
              <a:rPr lang="en-US" sz="1600" dirty="0">
                <a:solidFill>
                  <a:schemeClr val="bg2"/>
                </a:solidFill>
                <a:latin typeface="Bookman Old Style" panose="02050604050505020204" pitchFamily="18" charset="0"/>
              </a:rPr>
              <a:t>Asst. Rodeo Coach</a:t>
            </a:r>
          </a:p>
          <a:p>
            <a:r>
              <a:rPr lang="en-US" sz="1600" dirty="0">
                <a:latin typeface="Bookman Old Style" panose="02050604050505020204" pitchFamily="18" charset="0"/>
              </a:rPr>
              <a:t>Singer</a:t>
            </a:r>
          </a:p>
        </p:txBody>
      </p:sp>
      <p:sp>
        <p:nvSpPr>
          <p:cNvPr id="10" name="TextBox 9"/>
          <p:cNvSpPr txBox="1"/>
          <p:nvPr/>
        </p:nvSpPr>
        <p:spPr>
          <a:xfrm>
            <a:off x="2382551" y="4041899"/>
            <a:ext cx="2929540" cy="1938992"/>
          </a:xfrm>
          <a:prstGeom prst="rect">
            <a:avLst/>
          </a:prstGeom>
          <a:noFill/>
          <a:ln w="19050">
            <a:solidFill>
              <a:schemeClr val="tx1"/>
            </a:solidFill>
          </a:ln>
        </p:spPr>
        <p:txBody>
          <a:bodyPr wrap="square" rtlCol="0">
            <a:spAutoFit/>
          </a:bodyPr>
          <a:lstStyle/>
          <a:p>
            <a:r>
              <a:rPr lang="en-US" sz="2000" b="1" u="sng" dirty="0">
                <a:solidFill>
                  <a:schemeClr val="bg2"/>
                </a:solidFill>
                <a:latin typeface="Bookman Old Style" panose="02050604050505020204" pitchFamily="18" charset="0"/>
              </a:rPr>
              <a:t>Zach Naylor</a:t>
            </a:r>
          </a:p>
          <a:p>
            <a:r>
              <a:rPr lang="en-US" sz="2000" dirty="0">
                <a:solidFill>
                  <a:schemeClr val="bg2"/>
                </a:solidFill>
                <a:latin typeface="Bookman Old Style" panose="02050604050505020204" pitchFamily="18" charset="0"/>
              </a:rPr>
              <a:t>WC Basketball 17-18</a:t>
            </a:r>
          </a:p>
          <a:p>
            <a:r>
              <a:rPr lang="en-US" sz="2000" dirty="0">
                <a:solidFill>
                  <a:schemeClr val="bg2"/>
                </a:solidFill>
                <a:latin typeface="Bookman Old Style" panose="02050604050505020204" pitchFamily="18" charset="0"/>
              </a:rPr>
              <a:t>Tarleton Grad</a:t>
            </a:r>
          </a:p>
          <a:p>
            <a:r>
              <a:rPr lang="en-US" sz="2000" dirty="0">
                <a:solidFill>
                  <a:schemeClr val="bg2"/>
                </a:solidFill>
                <a:latin typeface="Bookman Old Style" panose="02050604050505020204" pitchFamily="18" charset="0"/>
              </a:rPr>
              <a:t>Professional Basketball Player</a:t>
            </a:r>
          </a:p>
          <a:p>
            <a:r>
              <a:rPr lang="en-US" sz="2000" dirty="0">
                <a:solidFill>
                  <a:schemeClr val="bg2"/>
                </a:solidFill>
                <a:latin typeface="Bookman Old Style" panose="02050604050505020204" pitchFamily="18" charset="0"/>
              </a:rPr>
              <a:t>Finland</a:t>
            </a:r>
          </a:p>
        </p:txBody>
      </p:sp>
      <p:sp>
        <p:nvSpPr>
          <p:cNvPr id="11" name="TextBox 10"/>
          <p:cNvSpPr txBox="1"/>
          <p:nvPr/>
        </p:nvSpPr>
        <p:spPr>
          <a:xfrm>
            <a:off x="7982552" y="1688493"/>
            <a:ext cx="3371248" cy="2031325"/>
          </a:xfrm>
          <a:prstGeom prst="rect">
            <a:avLst/>
          </a:prstGeom>
          <a:noFill/>
          <a:ln w="19050">
            <a:solidFill>
              <a:schemeClr val="tx1"/>
            </a:solidFill>
          </a:ln>
        </p:spPr>
        <p:txBody>
          <a:bodyPr wrap="square" rtlCol="0">
            <a:spAutoFit/>
          </a:bodyPr>
          <a:lstStyle/>
          <a:p>
            <a:r>
              <a:rPr lang="en-US" b="1" u="sng" dirty="0">
                <a:solidFill>
                  <a:schemeClr val="bg2"/>
                </a:solidFill>
                <a:latin typeface="Bookman Old Style" panose="02050604050505020204" pitchFamily="18" charset="0"/>
              </a:rPr>
              <a:t>Bobby Garner</a:t>
            </a:r>
          </a:p>
          <a:p>
            <a:r>
              <a:rPr lang="en-US" dirty="0">
                <a:solidFill>
                  <a:schemeClr val="bg2"/>
                </a:solidFill>
                <a:latin typeface="Bookman Old Style" panose="02050604050505020204" pitchFamily="18" charset="0"/>
              </a:rPr>
              <a:t>WC Baseball 12-13 </a:t>
            </a:r>
          </a:p>
          <a:p>
            <a:r>
              <a:rPr lang="en-US" dirty="0">
                <a:solidFill>
                  <a:schemeClr val="bg2"/>
                </a:solidFill>
                <a:latin typeface="Bookman Old Style" panose="02050604050505020204" pitchFamily="18" charset="0"/>
              </a:rPr>
              <a:t>BS UT Dallas</a:t>
            </a:r>
          </a:p>
          <a:p>
            <a:r>
              <a:rPr lang="en-US" dirty="0">
                <a:solidFill>
                  <a:schemeClr val="bg2"/>
                </a:solidFill>
                <a:latin typeface="Bookman Old Style" panose="02050604050505020204" pitchFamily="18" charset="0"/>
              </a:rPr>
              <a:t>DO Arkansas College of Medicine</a:t>
            </a:r>
          </a:p>
          <a:p>
            <a:r>
              <a:rPr lang="en-US" dirty="0">
                <a:solidFill>
                  <a:schemeClr val="bg2"/>
                </a:solidFill>
                <a:latin typeface="Bookman Old Style" panose="02050604050505020204" pitchFamily="18" charset="0"/>
              </a:rPr>
              <a:t>Orthopedic Surgery Resident</a:t>
            </a:r>
          </a:p>
        </p:txBody>
      </p:sp>
      <p:sp>
        <p:nvSpPr>
          <p:cNvPr id="12" name="TextBox 11"/>
          <p:cNvSpPr txBox="1"/>
          <p:nvPr/>
        </p:nvSpPr>
        <p:spPr>
          <a:xfrm>
            <a:off x="8385243" y="4038175"/>
            <a:ext cx="3072229" cy="1754326"/>
          </a:xfrm>
          <a:prstGeom prst="rect">
            <a:avLst/>
          </a:prstGeom>
          <a:noFill/>
          <a:ln w="19050">
            <a:solidFill>
              <a:schemeClr val="tx1"/>
            </a:solidFill>
          </a:ln>
        </p:spPr>
        <p:txBody>
          <a:bodyPr wrap="square" rtlCol="0">
            <a:spAutoFit/>
          </a:bodyPr>
          <a:lstStyle/>
          <a:p>
            <a:r>
              <a:rPr lang="en-US" b="1" u="sng" dirty="0" err="1">
                <a:solidFill>
                  <a:schemeClr val="bg2"/>
                </a:solidFill>
                <a:latin typeface="Bookman Old Style" panose="02050604050505020204" pitchFamily="18" charset="0"/>
              </a:rPr>
              <a:t>Dovile</a:t>
            </a:r>
            <a:r>
              <a:rPr lang="en-US" b="1" u="sng" dirty="0">
                <a:solidFill>
                  <a:schemeClr val="bg2"/>
                </a:solidFill>
                <a:latin typeface="Bookman Old Style" panose="02050604050505020204" pitchFamily="18" charset="0"/>
              </a:rPr>
              <a:t> </a:t>
            </a:r>
            <a:r>
              <a:rPr lang="en-US" b="1" u="sng" dirty="0" err="1">
                <a:solidFill>
                  <a:schemeClr val="bg2"/>
                </a:solidFill>
                <a:latin typeface="Bookman Old Style" panose="02050604050505020204" pitchFamily="18" charset="0"/>
              </a:rPr>
              <a:t>Strimaityte</a:t>
            </a:r>
            <a:endParaRPr lang="en-US" b="1" u="sng" dirty="0">
              <a:solidFill>
                <a:schemeClr val="bg2"/>
              </a:solidFill>
              <a:latin typeface="Bookman Old Style" panose="02050604050505020204" pitchFamily="18" charset="0"/>
            </a:endParaRPr>
          </a:p>
          <a:p>
            <a:r>
              <a:rPr lang="en-US" dirty="0">
                <a:solidFill>
                  <a:schemeClr val="bg2"/>
                </a:solidFill>
                <a:latin typeface="Bookman Old Style" panose="02050604050505020204" pitchFamily="18" charset="0"/>
              </a:rPr>
              <a:t>WC Basketball 17-18</a:t>
            </a:r>
          </a:p>
          <a:p>
            <a:r>
              <a:rPr lang="en-US" dirty="0">
                <a:solidFill>
                  <a:schemeClr val="bg2"/>
                </a:solidFill>
                <a:latin typeface="Bookman Old Style" panose="02050604050505020204" pitchFamily="18" charset="0"/>
              </a:rPr>
              <a:t>BS/MS UNT Biomedical Engineering</a:t>
            </a:r>
          </a:p>
          <a:p>
            <a:r>
              <a:rPr lang="en-US" dirty="0">
                <a:solidFill>
                  <a:schemeClr val="bg2"/>
                </a:solidFill>
                <a:latin typeface="Bookman Old Style" panose="02050604050505020204" pitchFamily="18" charset="0"/>
              </a:rPr>
              <a:t>Works in Bio Tech </a:t>
            </a:r>
            <a:r>
              <a:rPr lang="en-US" dirty="0">
                <a:latin typeface="Bookman Old Style" panose="02050604050505020204" pitchFamily="18" charset="0"/>
              </a:rPr>
              <a:t>Boston </a:t>
            </a:r>
          </a:p>
        </p:txBody>
      </p:sp>
    </p:spTree>
    <p:extLst>
      <p:ext uri="{BB962C8B-B14F-4D97-AF65-F5344CB8AC3E}">
        <p14:creationId xmlns:p14="http://schemas.microsoft.com/office/powerpoint/2010/main" val="781822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37891"/>
          </a:xfrm>
          <a:noFill/>
          <a:ln w="76200">
            <a:solidFill>
              <a:schemeClr val="tx1"/>
            </a:solidFill>
          </a:ln>
        </p:spPr>
        <p:txBody>
          <a:bodyPr>
            <a:normAutofit/>
          </a:bodyPr>
          <a:lstStyle/>
          <a:p>
            <a:pPr algn="ctr"/>
            <a:r>
              <a:rPr lang="en-US" dirty="0">
                <a:latin typeface="Bookman Old Style" panose="02050604050505020204" pitchFamily="18" charset="0"/>
              </a:rPr>
              <a:t>OUR COYOTES ARE INNOVATORS!</a:t>
            </a:r>
          </a:p>
        </p:txBody>
      </p:sp>
      <p:pic>
        <p:nvPicPr>
          <p:cNvPr id="4" name="Content Placeholder 3"/>
          <p:cNvPicPr>
            <a:picLocks noGrp="1" noChangeAspect="1"/>
          </p:cNvPicPr>
          <p:nvPr>
            <p:ph idx="1"/>
          </p:nvPr>
        </p:nvPicPr>
        <p:blipFill>
          <a:blip r:embed="rId2"/>
          <a:stretch>
            <a:fillRect/>
          </a:stretch>
        </p:blipFill>
        <p:spPr>
          <a:xfrm>
            <a:off x="838200" y="1690688"/>
            <a:ext cx="2660231" cy="2007073"/>
          </a:xfrm>
          <a:prstGeom prst="rect">
            <a:avLst/>
          </a:prstGeom>
        </p:spPr>
      </p:pic>
      <p:pic>
        <p:nvPicPr>
          <p:cNvPr id="5" name="Picture 4"/>
          <p:cNvPicPr>
            <a:picLocks noChangeAspect="1"/>
          </p:cNvPicPr>
          <p:nvPr/>
        </p:nvPicPr>
        <p:blipFill>
          <a:blip r:embed="rId3"/>
          <a:stretch>
            <a:fillRect/>
          </a:stretch>
        </p:blipFill>
        <p:spPr>
          <a:xfrm>
            <a:off x="5967109" y="1616245"/>
            <a:ext cx="3117079" cy="2081516"/>
          </a:xfrm>
          <a:prstGeom prst="rect">
            <a:avLst/>
          </a:prstGeom>
        </p:spPr>
      </p:pic>
      <p:pic>
        <p:nvPicPr>
          <p:cNvPr id="7" name="Picture 6"/>
          <p:cNvPicPr>
            <a:picLocks noChangeAspect="1"/>
          </p:cNvPicPr>
          <p:nvPr/>
        </p:nvPicPr>
        <p:blipFill>
          <a:blip r:embed="rId4"/>
          <a:stretch>
            <a:fillRect/>
          </a:stretch>
        </p:blipFill>
        <p:spPr>
          <a:xfrm>
            <a:off x="5967110" y="3988339"/>
            <a:ext cx="1688528" cy="2532791"/>
          </a:xfrm>
          <a:prstGeom prst="rect">
            <a:avLst/>
          </a:prstGeom>
        </p:spPr>
      </p:pic>
      <p:sp>
        <p:nvSpPr>
          <p:cNvPr id="8" name="TextBox 7"/>
          <p:cNvSpPr txBox="1"/>
          <p:nvPr/>
        </p:nvSpPr>
        <p:spPr>
          <a:xfrm>
            <a:off x="3498431" y="1403016"/>
            <a:ext cx="2468677" cy="2862322"/>
          </a:xfrm>
          <a:prstGeom prst="rect">
            <a:avLst/>
          </a:prstGeom>
          <a:noFill/>
          <a:ln w="19050">
            <a:solidFill>
              <a:schemeClr val="tx1"/>
            </a:solidFill>
          </a:ln>
        </p:spPr>
        <p:txBody>
          <a:bodyPr wrap="square" rtlCol="0">
            <a:spAutoFit/>
          </a:bodyPr>
          <a:lstStyle/>
          <a:p>
            <a:r>
              <a:rPr lang="en-US" b="1" u="sng" dirty="0">
                <a:solidFill>
                  <a:schemeClr val="bg2"/>
                </a:solidFill>
                <a:latin typeface="Bookman Old Style" panose="02050604050505020204" pitchFamily="18" charset="0"/>
              </a:rPr>
              <a:t>Skyler Wheeler</a:t>
            </a:r>
          </a:p>
          <a:p>
            <a:r>
              <a:rPr lang="en-US" dirty="0">
                <a:solidFill>
                  <a:schemeClr val="bg2"/>
                </a:solidFill>
                <a:latin typeface="Bookman Old Style" panose="02050604050505020204" pitchFamily="18" charset="0"/>
              </a:rPr>
              <a:t>WC Baseball 12-13</a:t>
            </a:r>
          </a:p>
          <a:p>
            <a:r>
              <a:rPr lang="en-US" dirty="0">
                <a:solidFill>
                  <a:schemeClr val="bg2"/>
                </a:solidFill>
                <a:latin typeface="Bookman Old Style" panose="02050604050505020204" pitchFamily="18" charset="0"/>
              </a:rPr>
              <a:t>BS TCU Geology</a:t>
            </a:r>
          </a:p>
          <a:p>
            <a:r>
              <a:rPr lang="en-US" dirty="0">
                <a:solidFill>
                  <a:schemeClr val="bg2"/>
                </a:solidFill>
                <a:latin typeface="Bookman Old Style" panose="02050604050505020204" pitchFamily="18" charset="0"/>
              </a:rPr>
              <a:t>MS Rice Petroleum Geology</a:t>
            </a:r>
          </a:p>
          <a:p>
            <a:r>
              <a:rPr lang="en-US" dirty="0">
                <a:solidFill>
                  <a:schemeClr val="bg2"/>
                </a:solidFill>
                <a:latin typeface="Bookman Old Style" panose="02050604050505020204" pitchFamily="18" charset="0"/>
              </a:rPr>
              <a:t>MBA SMU</a:t>
            </a:r>
          </a:p>
          <a:p>
            <a:r>
              <a:rPr lang="en-US" dirty="0">
                <a:solidFill>
                  <a:schemeClr val="bg2"/>
                </a:solidFill>
                <a:latin typeface="Bookman Old Style" panose="02050604050505020204" pitchFamily="18" charset="0"/>
              </a:rPr>
              <a:t>Petroleum Geologist </a:t>
            </a:r>
          </a:p>
          <a:p>
            <a:r>
              <a:rPr lang="en-US" dirty="0">
                <a:solidFill>
                  <a:schemeClr val="bg2"/>
                </a:solidFill>
                <a:latin typeface="Bookman Old Style" panose="02050604050505020204" pitchFamily="18" charset="0"/>
              </a:rPr>
              <a:t>Started his own Company, SPW Resources</a:t>
            </a:r>
          </a:p>
        </p:txBody>
      </p:sp>
      <p:sp>
        <p:nvSpPr>
          <p:cNvPr id="10" name="TextBox 9"/>
          <p:cNvSpPr txBox="1"/>
          <p:nvPr/>
        </p:nvSpPr>
        <p:spPr>
          <a:xfrm>
            <a:off x="2489157" y="4553010"/>
            <a:ext cx="2490281" cy="1754326"/>
          </a:xfrm>
          <a:prstGeom prst="rect">
            <a:avLst/>
          </a:prstGeom>
          <a:noFill/>
          <a:ln w="19050">
            <a:solidFill>
              <a:schemeClr val="tx1"/>
            </a:solidFill>
          </a:ln>
        </p:spPr>
        <p:txBody>
          <a:bodyPr wrap="square" rtlCol="0">
            <a:spAutoFit/>
          </a:bodyPr>
          <a:lstStyle/>
          <a:p>
            <a:r>
              <a:rPr lang="en-US" b="1" u="sng" dirty="0">
                <a:solidFill>
                  <a:schemeClr val="bg2"/>
                </a:solidFill>
                <a:latin typeface="Bookman Old Style" panose="02050604050505020204" pitchFamily="18" charset="0"/>
              </a:rPr>
              <a:t>Brice </a:t>
            </a:r>
            <a:r>
              <a:rPr lang="en-US" b="1" u="sng" dirty="0" err="1">
                <a:solidFill>
                  <a:schemeClr val="bg2"/>
                </a:solidFill>
                <a:latin typeface="Bookman Old Style" panose="02050604050505020204" pitchFamily="18" charset="0"/>
              </a:rPr>
              <a:t>Nengsu</a:t>
            </a:r>
            <a:endParaRPr lang="en-US" b="1" u="sng" dirty="0">
              <a:solidFill>
                <a:schemeClr val="bg2"/>
              </a:solidFill>
              <a:latin typeface="Bookman Old Style" panose="02050604050505020204" pitchFamily="18" charset="0"/>
            </a:endParaRPr>
          </a:p>
          <a:p>
            <a:r>
              <a:rPr lang="en-US" dirty="0">
                <a:solidFill>
                  <a:schemeClr val="bg2"/>
                </a:solidFill>
                <a:latin typeface="Bookman Old Style" panose="02050604050505020204" pitchFamily="18" charset="0"/>
              </a:rPr>
              <a:t>WC Basketball 04-05</a:t>
            </a:r>
          </a:p>
          <a:p>
            <a:r>
              <a:rPr lang="en-US" dirty="0">
                <a:solidFill>
                  <a:schemeClr val="bg2"/>
                </a:solidFill>
                <a:latin typeface="Bookman Old Style" panose="02050604050505020204" pitchFamily="18" charset="0"/>
              </a:rPr>
              <a:t>BA Creighton </a:t>
            </a:r>
          </a:p>
          <a:p>
            <a:r>
              <a:rPr lang="en-US" dirty="0" err="1">
                <a:solidFill>
                  <a:schemeClr val="bg2"/>
                </a:solidFill>
                <a:latin typeface="Bookman Old Style" panose="02050604050505020204" pitchFamily="18" charset="0"/>
              </a:rPr>
              <a:t>Crieghton</a:t>
            </a:r>
            <a:r>
              <a:rPr lang="en-US" dirty="0">
                <a:solidFill>
                  <a:schemeClr val="bg2"/>
                </a:solidFill>
                <a:latin typeface="Bookman Old Style" panose="02050604050505020204" pitchFamily="18" charset="0"/>
              </a:rPr>
              <a:t> Law School grad</a:t>
            </a:r>
          </a:p>
        </p:txBody>
      </p:sp>
      <p:sp>
        <p:nvSpPr>
          <p:cNvPr id="11" name="TextBox 10"/>
          <p:cNvSpPr txBox="1"/>
          <p:nvPr/>
        </p:nvSpPr>
        <p:spPr>
          <a:xfrm>
            <a:off x="9182912" y="1616245"/>
            <a:ext cx="2286000" cy="2246769"/>
          </a:xfrm>
          <a:prstGeom prst="rect">
            <a:avLst/>
          </a:prstGeom>
          <a:noFill/>
          <a:ln w="19050">
            <a:solidFill>
              <a:schemeClr val="tx1"/>
            </a:solidFill>
          </a:ln>
        </p:spPr>
        <p:txBody>
          <a:bodyPr wrap="square" rtlCol="0">
            <a:spAutoFit/>
          </a:bodyPr>
          <a:lstStyle/>
          <a:p>
            <a:r>
              <a:rPr lang="en-US" sz="2000" b="1" u="sng" dirty="0">
                <a:solidFill>
                  <a:schemeClr val="bg2"/>
                </a:solidFill>
                <a:latin typeface="Bookman Old Style" panose="02050604050505020204" pitchFamily="18" charset="0"/>
              </a:rPr>
              <a:t>Jessica </a:t>
            </a:r>
            <a:r>
              <a:rPr lang="en-US" sz="2000" b="1" u="sng" dirty="0" err="1">
                <a:solidFill>
                  <a:schemeClr val="bg2"/>
                </a:solidFill>
                <a:latin typeface="Bookman Old Style" panose="02050604050505020204" pitchFamily="18" charset="0"/>
              </a:rPr>
              <a:t>Cundiff</a:t>
            </a:r>
            <a:endParaRPr lang="en-US" sz="2000" b="1" u="sng" dirty="0">
              <a:solidFill>
                <a:schemeClr val="bg2"/>
              </a:solidFill>
              <a:latin typeface="Bookman Old Style" panose="02050604050505020204" pitchFamily="18" charset="0"/>
            </a:endParaRPr>
          </a:p>
          <a:p>
            <a:r>
              <a:rPr lang="en-US" sz="2000" dirty="0">
                <a:solidFill>
                  <a:schemeClr val="bg2"/>
                </a:solidFill>
                <a:latin typeface="Bookman Old Style" panose="02050604050505020204" pitchFamily="18" charset="0"/>
              </a:rPr>
              <a:t>WC Basketball</a:t>
            </a:r>
          </a:p>
          <a:p>
            <a:r>
              <a:rPr lang="en-US" sz="2000" dirty="0">
                <a:solidFill>
                  <a:schemeClr val="bg2"/>
                </a:solidFill>
                <a:latin typeface="Bookman Old Style" panose="02050604050505020204" pitchFamily="18" charset="0"/>
              </a:rPr>
              <a:t>94-95</a:t>
            </a:r>
          </a:p>
          <a:p>
            <a:r>
              <a:rPr lang="en-US" sz="2000" dirty="0">
                <a:solidFill>
                  <a:schemeClr val="bg2"/>
                </a:solidFill>
                <a:latin typeface="Bookman Old Style" panose="02050604050505020204" pitchFamily="18" charset="0"/>
              </a:rPr>
              <a:t>BS, MS Missouri St</a:t>
            </a:r>
          </a:p>
          <a:p>
            <a:r>
              <a:rPr lang="en-US" sz="2000" dirty="0">
                <a:solidFill>
                  <a:schemeClr val="bg2"/>
                </a:solidFill>
                <a:latin typeface="Bookman Old Style" panose="02050604050505020204" pitchFamily="18" charset="0"/>
              </a:rPr>
              <a:t>MA Harvard</a:t>
            </a:r>
          </a:p>
          <a:p>
            <a:r>
              <a:rPr lang="en-US" sz="2000" dirty="0">
                <a:solidFill>
                  <a:schemeClr val="bg2"/>
                </a:solidFill>
                <a:latin typeface="Bookman Old Style" panose="02050604050505020204" pitchFamily="18" charset="0"/>
              </a:rPr>
              <a:t>Paleontologist</a:t>
            </a:r>
          </a:p>
        </p:txBody>
      </p:sp>
      <p:sp>
        <p:nvSpPr>
          <p:cNvPr id="12" name="TextBox 11"/>
          <p:cNvSpPr txBox="1"/>
          <p:nvPr/>
        </p:nvSpPr>
        <p:spPr>
          <a:xfrm>
            <a:off x="7898860" y="3988339"/>
            <a:ext cx="2772383" cy="2585323"/>
          </a:xfrm>
          <a:prstGeom prst="rect">
            <a:avLst/>
          </a:prstGeom>
          <a:noFill/>
          <a:ln w="19050">
            <a:solidFill>
              <a:schemeClr val="tx1"/>
            </a:solidFill>
          </a:ln>
        </p:spPr>
        <p:txBody>
          <a:bodyPr wrap="square" rtlCol="0">
            <a:spAutoFit/>
          </a:bodyPr>
          <a:lstStyle/>
          <a:p>
            <a:r>
              <a:rPr lang="en-US" b="1" u="sng" dirty="0">
                <a:solidFill>
                  <a:schemeClr val="bg2"/>
                </a:solidFill>
                <a:latin typeface="Bookman Old Style" panose="02050604050505020204" pitchFamily="18" charset="0"/>
              </a:rPr>
              <a:t>Jared Parsonage</a:t>
            </a:r>
          </a:p>
          <a:p>
            <a:r>
              <a:rPr lang="en-US" dirty="0">
                <a:solidFill>
                  <a:schemeClr val="bg2"/>
                </a:solidFill>
                <a:latin typeface="Bookman Old Style" panose="02050604050505020204" pitchFamily="18" charset="0"/>
              </a:rPr>
              <a:t>WC Rodeo 12-14</a:t>
            </a:r>
          </a:p>
          <a:p>
            <a:r>
              <a:rPr lang="en-US" dirty="0">
                <a:solidFill>
                  <a:schemeClr val="bg2"/>
                </a:solidFill>
                <a:latin typeface="Bookman Old Style" panose="02050604050505020204" pitchFamily="18" charset="0"/>
              </a:rPr>
              <a:t>BS Tarleton Ag Business</a:t>
            </a:r>
          </a:p>
          <a:p>
            <a:r>
              <a:rPr lang="en-US" dirty="0">
                <a:solidFill>
                  <a:schemeClr val="bg2"/>
                </a:solidFill>
                <a:latin typeface="Bookman Old Style" panose="02050604050505020204" pitchFamily="18" charset="0"/>
              </a:rPr>
              <a:t>Professional Bull Rider</a:t>
            </a:r>
          </a:p>
          <a:p>
            <a:r>
              <a:rPr lang="en-US" dirty="0">
                <a:solidFill>
                  <a:schemeClr val="bg2"/>
                </a:solidFill>
                <a:latin typeface="Bookman Old Style" panose="02050604050505020204" pitchFamily="18" charset="0"/>
              </a:rPr>
              <a:t>Canadian Bull Riding Champion</a:t>
            </a:r>
          </a:p>
          <a:p>
            <a:r>
              <a:rPr lang="en-US" dirty="0">
                <a:solidFill>
                  <a:schemeClr val="bg2"/>
                </a:solidFill>
                <a:latin typeface="Bookman Old Style" panose="02050604050505020204" pitchFamily="18" charset="0"/>
              </a:rPr>
              <a:t>National Finals </a:t>
            </a:r>
            <a:r>
              <a:rPr lang="en-US" dirty="0">
                <a:latin typeface="Bookman Old Style" panose="02050604050505020204" pitchFamily="18" charset="0"/>
              </a:rPr>
              <a:t>Qualifier</a:t>
            </a:r>
          </a:p>
        </p:txBody>
      </p:sp>
      <p:pic>
        <p:nvPicPr>
          <p:cNvPr id="13" name="Picture 12"/>
          <p:cNvPicPr>
            <a:picLocks noChangeAspect="1"/>
          </p:cNvPicPr>
          <p:nvPr/>
        </p:nvPicPr>
        <p:blipFill>
          <a:blip r:embed="rId5"/>
          <a:stretch>
            <a:fillRect/>
          </a:stretch>
        </p:blipFill>
        <p:spPr>
          <a:xfrm>
            <a:off x="598394" y="3929292"/>
            <a:ext cx="1890763" cy="2481317"/>
          </a:xfrm>
          <a:prstGeom prst="rect">
            <a:avLst/>
          </a:prstGeom>
        </p:spPr>
      </p:pic>
    </p:spTree>
    <p:extLst>
      <p:ext uri="{BB962C8B-B14F-4D97-AF65-F5344CB8AC3E}">
        <p14:creationId xmlns:p14="http://schemas.microsoft.com/office/powerpoint/2010/main" val="3614148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a:latin typeface="Bradley Hand ITC" panose="03070402050302030203" pitchFamily="66" charset="0"/>
              </a:rPr>
              <a:t>COYOTE OUTREACH</a:t>
            </a:r>
            <a:endParaRPr lang="en-US" sz="4000" b="1" dirty="0">
              <a:latin typeface="Bradley Hand ITC" panose="03070402050302030203" pitchFamily="66" charset="0"/>
            </a:endParaRPr>
          </a:p>
        </p:txBody>
      </p:sp>
      <p:pic>
        <p:nvPicPr>
          <p:cNvPr id="7" name="Content Placeholder 6"/>
          <p:cNvPicPr>
            <a:picLocks noGrp="1" noChangeAspect="1"/>
          </p:cNvPicPr>
          <p:nvPr>
            <p:ph idx="1"/>
          </p:nvPr>
        </p:nvPicPr>
        <p:blipFill>
          <a:blip r:embed="rId2"/>
          <a:stretch>
            <a:fillRect/>
          </a:stretch>
        </p:blipFill>
        <p:spPr>
          <a:xfrm>
            <a:off x="680729" y="1614761"/>
            <a:ext cx="2796555" cy="2796555"/>
          </a:xfrm>
          <a:prstGeom prst="rect">
            <a:avLst/>
          </a:prstGeom>
        </p:spPr>
      </p:pic>
      <p:pic>
        <p:nvPicPr>
          <p:cNvPr id="4" name="Picture 3"/>
          <p:cNvPicPr>
            <a:picLocks noChangeAspect="1"/>
          </p:cNvPicPr>
          <p:nvPr/>
        </p:nvPicPr>
        <p:blipFill>
          <a:blip r:embed="rId3"/>
          <a:stretch>
            <a:fillRect/>
          </a:stretch>
        </p:blipFill>
        <p:spPr>
          <a:xfrm>
            <a:off x="9507254" y="88312"/>
            <a:ext cx="2209169" cy="2209169"/>
          </a:xfrm>
          <a:prstGeom prst="rect">
            <a:avLst/>
          </a:prstGeom>
        </p:spPr>
      </p:pic>
      <p:pic>
        <p:nvPicPr>
          <p:cNvPr id="8" name="Picture 7"/>
          <p:cNvPicPr>
            <a:picLocks noChangeAspect="1"/>
          </p:cNvPicPr>
          <p:nvPr/>
        </p:nvPicPr>
        <p:blipFill>
          <a:blip r:embed="rId4"/>
          <a:stretch>
            <a:fillRect/>
          </a:stretch>
        </p:blipFill>
        <p:spPr>
          <a:xfrm>
            <a:off x="4508887" y="1866753"/>
            <a:ext cx="2583593" cy="2563076"/>
          </a:xfrm>
          <a:prstGeom prst="rect">
            <a:avLst/>
          </a:prstGeom>
        </p:spPr>
      </p:pic>
      <p:pic>
        <p:nvPicPr>
          <p:cNvPr id="10" name="Picture 9"/>
          <p:cNvPicPr>
            <a:picLocks noChangeAspect="1"/>
          </p:cNvPicPr>
          <p:nvPr/>
        </p:nvPicPr>
        <p:blipFill>
          <a:blip r:embed="rId5"/>
          <a:stretch>
            <a:fillRect/>
          </a:stretch>
        </p:blipFill>
        <p:spPr>
          <a:xfrm>
            <a:off x="1627295" y="4059292"/>
            <a:ext cx="3612758" cy="2534964"/>
          </a:xfrm>
          <a:prstGeom prst="rect">
            <a:avLst/>
          </a:prstGeom>
        </p:spPr>
      </p:pic>
      <p:sp>
        <p:nvSpPr>
          <p:cNvPr id="11" name="TextBox 10"/>
          <p:cNvSpPr txBox="1"/>
          <p:nvPr/>
        </p:nvSpPr>
        <p:spPr>
          <a:xfrm>
            <a:off x="2037022" y="4220072"/>
            <a:ext cx="2793304" cy="400110"/>
          </a:xfrm>
          <a:prstGeom prst="rect">
            <a:avLst/>
          </a:prstGeom>
          <a:noFill/>
        </p:spPr>
        <p:txBody>
          <a:bodyPr wrap="square" rtlCol="0">
            <a:spAutoFit/>
          </a:bodyPr>
          <a:lstStyle/>
          <a:p>
            <a:r>
              <a:rPr lang="en-US" sz="2000" b="1" dirty="0">
                <a:latin typeface="Arial Narrow" panose="020B0606020202030204" pitchFamily="34" charset="0"/>
              </a:rPr>
              <a:t>FIRST RESPONDER DAY</a:t>
            </a:r>
          </a:p>
        </p:txBody>
      </p:sp>
      <p:sp>
        <p:nvSpPr>
          <p:cNvPr id="12" name="TextBox 11"/>
          <p:cNvSpPr txBox="1"/>
          <p:nvPr/>
        </p:nvSpPr>
        <p:spPr>
          <a:xfrm>
            <a:off x="5023984" y="1972021"/>
            <a:ext cx="1771639" cy="461665"/>
          </a:xfrm>
          <a:prstGeom prst="rect">
            <a:avLst/>
          </a:prstGeom>
          <a:noFill/>
        </p:spPr>
        <p:txBody>
          <a:bodyPr wrap="none" rtlCol="0">
            <a:spAutoFit/>
          </a:bodyPr>
          <a:lstStyle/>
          <a:p>
            <a:r>
              <a:rPr lang="en-US" sz="2400" b="1" dirty="0">
                <a:latin typeface="Arial Narrow" panose="020B0606020202030204" pitchFamily="34" charset="0"/>
              </a:rPr>
              <a:t>KIDS CAMPS</a:t>
            </a:r>
          </a:p>
        </p:txBody>
      </p:sp>
      <p:sp>
        <p:nvSpPr>
          <p:cNvPr id="13" name="TextBox 12"/>
          <p:cNvSpPr txBox="1"/>
          <p:nvPr/>
        </p:nvSpPr>
        <p:spPr>
          <a:xfrm>
            <a:off x="663248" y="1780359"/>
            <a:ext cx="2747547" cy="400110"/>
          </a:xfrm>
          <a:prstGeom prst="rect">
            <a:avLst/>
          </a:prstGeom>
          <a:noFill/>
        </p:spPr>
        <p:txBody>
          <a:bodyPr wrap="none" rtlCol="0">
            <a:spAutoFit/>
          </a:bodyPr>
          <a:lstStyle/>
          <a:p>
            <a:r>
              <a:rPr lang="en-US" sz="2000" b="1" dirty="0">
                <a:solidFill>
                  <a:schemeClr val="bg2"/>
                </a:solidFill>
                <a:latin typeface="Arial Narrow" panose="020B0606020202030204" pitchFamily="34" charset="0"/>
              </a:rPr>
              <a:t>HABITAT FOR HUMANITY</a:t>
            </a:r>
            <a:endParaRPr lang="en-US" sz="1600" b="1" dirty="0">
              <a:solidFill>
                <a:schemeClr val="bg2"/>
              </a:solidFill>
              <a:latin typeface="Arial Narrow" panose="020B0606020202030204" pitchFamily="34" charset="0"/>
            </a:endParaRPr>
          </a:p>
        </p:txBody>
      </p:sp>
      <p:pic>
        <p:nvPicPr>
          <p:cNvPr id="14" name="Picture 13"/>
          <p:cNvPicPr>
            <a:picLocks noChangeAspect="1"/>
          </p:cNvPicPr>
          <p:nvPr/>
        </p:nvPicPr>
        <p:blipFill rotWithShape="1">
          <a:blip r:embed="rId6"/>
          <a:srcRect l="-444" t="26076" r="444" b="17098"/>
          <a:stretch/>
        </p:blipFill>
        <p:spPr>
          <a:xfrm>
            <a:off x="7956496" y="2109738"/>
            <a:ext cx="2947385" cy="2966987"/>
          </a:xfrm>
          <a:prstGeom prst="rect">
            <a:avLst/>
          </a:prstGeom>
        </p:spPr>
      </p:pic>
      <p:sp>
        <p:nvSpPr>
          <p:cNvPr id="15" name="TextBox 14"/>
          <p:cNvSpPr txBox="1"/>
          <p:nvPr/>
        </p:nvSpPr>
        <p:spPr>
          <a:xfrm>
            <a:off x="8158968" y="2178469"/>
            <a:ext cx="2584362" cy="400110"/>
          </a:xfrm>
          <a:prstGeom prst="rect">
            <a:avLst/>
          </a:prstGeom>
          <a:noFill/>
        </p:spPr>
        <p:txBody>
          <a:bodyPr wrap="none" rtlCol="0">
            <a:spAutoFit/>
          </a:bodyPr>
          <a:lstStyle/>
          <a:p>
            <a:r>
              <a:rPr lang="en-US" sz="2000" b="1" dirty="0">
                <a:latin typeface="Arial Narrow" panose="020B0606020202030204" pitchFamily="34" charset="0"/>
              </a:rPr>
              <a:t>CHALLENGER LEAGUE</a:t>
            </a:r>
          </a:p>
        </p:txBody>
      </p:sp>
      <p:pic>
        <p:nvPicPr>
          <p:cNvPr id="18" name="Picture 17"/>
          <p:cNvPicPr>
            <a:picLocks noChangeAspect="1"/>
          </p:cNvPicPr>
          <p:nvPr/>
        </p:nvPicPr>
        <p:blipFill>
          <a:blip r:embed="rId7"/>
          <a:stretch>
            <a:fillRect/>
          </a:stretch>
        </p:blipFill>
        <p:spPr>
          <a:xfrm>
            <a:off x="6412020" y="3658483"/>
            <a:ext cx="1992643" cy="2792772"/>
          </a:xfrm>
          <a:prstGeom prst="rect">
            <a:avLst/>
          </a:prstGeom>
        </p:spPr>
      </p:pic>
      <p:sp>
        <p:nvSpPr>
          <p:cNvPr id="19" name="TextBox 18"/>
          <p:cNvSpPr txBox="1"/>
          <p:nvPr/>
        </p:nvSpPr>
        <p:spPr>
          <a:xfrm>
            <a:off x="6412020" y="5759894"/>
            <a:ext cx="2124823" cy="461665"/>
          </a:xfrm>
          <a:prstGeom prst="rect">
            <a:avLst/>
          </a:prstGeom>
          <a:noFill/>
        </p:spPr>
        <p:txBody>
          <a:bodyPr wrap="square" rtlCol="0">
            <a:spAutoFit/>
          </a:bodyPr>
          <a:lstStyle/>
          <a:p>
            <a:r>
              <a:rPr lang="en-US" sz="2400" b="1" dirty="0">
                <a:solidFill>
                  <a:schemeClr val="bg2"/>
                </a:solidFill>
                <a:latin typeface="Arial Narrow" panose="020B0606020202030204" pitchFamily="34" charset="0"/>
              </a:rPr>
              <a:t>Miracle League</a:t>
            </a:r>
            <a:endParaRPr lang="en-US" b="1" dirty="0">
              <a:solidFill>
                <a:schemeClr val="bg2"/>
              </a:solidFill>
              <a:latin typeface="Arial Narrow" panose="020B0606020202030204" pitchFamily="34" charset="0"/>
            </a:endParaRPr>
          </a:p>
        </p:txBody>
      </p:sp>
      <p:sp>
        <p:nvSpPr>
          <p:cNvPr id="20" name="TextBox 19"/>
          <p:cNvSpPr txBox="1"/>
          <p:nvPr/>
        </p:nvSpPr>
        <p:spPr>
          <a:xfrm>
            <a:off x="8736055" y="5279663"/>
            <a:ext cx="2980368" cy="1015663"/>
          </a:xfrm>
          <a:prstGeom prst="rect">
            <a:avLst/>
          </a:prstGeom>
          <a:noFill/>
        </p:spPr>
        <p:txBody>
          <a:bodyPr wrap="none" rtlCol="0">
            <a:spAutoFit/>
          </a:bodyPr>
          <a:lstStyle/>
          <a:p>
            <a:r>
              <a:rPr lang="en-US" sz="2000" b="1" dirty="0">
                <a:solidFill>
                  <a:schemeClr val="bg2"/>
                </a:solidFill>
                <a:latin typeface="Arial Narrow" panose="020B0606020202030204" pitchFamily="34" charset="0"/>
              </a:rPr>
              <a:t>WE ARE ALWAYS LOOKING</a:t>
            </a:r>
          </a:p>
          <a:p>
            <a:r>
              <a:rPr lang="en-US" sz="2000" b="1" dirty="0">
                <a:solidFill>
                  <a:schemeClr val="bg2"/>
                </a:solidFill>
                <a:latin typeface="Arial Narrow" panose="020B0606020202030204" pitchFamily="34" charset="0"/>
              </a:rPr>
              <a:t>FOR OPPORTUNITIES </a:t>
            </a:r>
          </a:p>
          <a:p>
            <a:r>
              <a:rPr lang="en-US" sz="2000" b="1" dirty="0">
                <a:solidFill>
                  <a:schemeClr val="bg2"/>
                </a:solidFill>
                <a:latin typeface="Arial Narrow" panose="020B0606020202030204" pitchFamily="34" charset="0"/>
              </a:rPr>
              <a:t>TO SERVE!</a:t>
            </a:r>
            <a:r>
              <a:rPr lang="en-US" sz="2000" dirty="0">
                <a:solidFill>
                  <a:schemeClr val="bg2"/>
                </a:solidFill>
              </a:rPr>
              <a:t>  </a:t>
            </a:r>
          </a:p>
        </p:txBody>
      </p:sp>
    </p:spTree>
    <p:extLst>
      <p:ext uri="{BB962C8B-B14F-4D97-AF65-F5344CB8AC3E}">
        <p14:creationId xmlns:p14="http://schemas.microsoft.com/office/powerpoint/2010/main" val="222307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w="76200">
            <a:noFill/>
          </a:ln>
        </p:spPr>
        <p:txBody>
          <a:bodyPr>
            <a:normAutofit fontScale="90000"/>
          </a:bodyPr>
          <a:lstStyle/>
          <a:p>
            <a:pPr algn="ctr"/>
            <a:r>
              <a:rPr lang="en-US" dirty="0">
                <a:latin typeface="Bookman Old Style" panose="02050604050505020204" pitchFamily="18" charset="0"/>
              </a:rPr>
              <a:t>THANK YOU FOR YOUR COMMITMENT TO OUR STUDENT ATHLETES</a:t>
            </a:r>
          </a:p>
        </p:txBody>
      </p:sp>
      <p:sp>
        <p:nvSpPr>
          <p:cNvPr id="3" name="Content Placeholder 2"/>
          <p:cNvSpPr>
            <a:spLocks noGrp="1"/>
          </p:cNvSpPr>
          <p:nvPr>
            <p:ph idx="1"/>
          </p:nvPr>
        </p:nvSpPr>
        <p:spPr/>
        <p:txBody>
          <a:bodyPr/>
          <a:lstStyle/>
          <a:p>
            <a:pPr marL="0" indent="0">
              <a:buNone/>
            </a:pPr>
            <a:r>
              <a:rPr lang="en-US" b="1" dirty="0">
                <a:solidFill>
                  <a:schemeClr val="bg2"/>
                </a:solidFill>
              </a:rPr>
              <a:t>“You have five choices in life with regards to your success – you can be bad at what you do, you can be average, you can be good, you can be excellent or you can be elite at what you do. To be excellent or elite requires that level of commitment – you reap what you sow”</a:t>
            </a:r>
          </a:p>
          <a:p>
            <a:pPr marL="0" indent="0">
              <a:buNone/>
            </a:pPr>
            <a:r>
              <a:rPr lang="en-US" b="1" dirty="0">
                <a:solidFill>
                  <a:schemeClr val="bg2"/>
                </a:solidFill>
              </a:rPr>
              <a:t>Nick </a:t>
            </a:r>
            <a:r>
              <a:rPr lang="en-US" b="1" dirty="0" err="1">
                <a:solidFill>
                  <a:schemeClr val="bg2"/>
                </a:solidFill>
              </a:rPr>
              <a:t>Saban</a:t>
            </a:r>
            <a:r>
              <a:rPr lang="en-US" b="1" dirty="0">
                <a:solidFill>
                  <a:schemeClr val="bg2"/>
                </a:solidFill>
              </a:rPr>
              <a:t> </a:t>
            </a:r>
          </a:p>
          <a:p>
            <a:pPr marL="0" indent="0">
              <a:buNone/>
            </a:pPr>
            <a:r>
              <a:rPr lang="en-US" b="1" dirty="0">
                <a:solidFill>
                  <a:schemeClr val="bg2"/>
                </a:solidFill>
              </a:rPr>
              <a:t>Alabama Football</a:t>
            </a:r>
          </a:p>
          <a:p>
            <a:pPr marL="0" indent="0">
              <a:buNone/>
            </a:pPr>
            <a:endParaRPr lang="en-US" b="1" dirty="0">
              <a:solidFill>
                <a:schemeClr val="bg2"/>
              </a:solidFill>
            </a:endParaRPr>
          </a:p>
          <a:p>
            <a:pPr marL="0" indent="0">
              <a:buNone/>
            </a:pPr>
            <a:r>
              <a:rPr lang="en-US" b="1" dirty="0">
                <a:solidFill>
                  <a:schemeClr val="bg2"/>
                </a:solidFill>
              </a:rPr>
              <a:t>Thank you for choosing to be elite!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9155" y="188933"/>
            <a:ext cx="2798523" cy="2798523"/>
          </a:xfrm>
          <a:prstGeom prst="rect">
            <a:avLst/>
          </a:prstGeom>
        </p:spPr>
      </p:pic>
    </p:spTree>
    <p:extLst>
      <p:ext uri="{BB962C8B-B14F-4D97-AF65-F5344CB8AC3E}">
        <p14:creationId xmlns:p14="http://schemas.microsoft.com/office/powerpoint/2010/main" val="2506410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b="1" dirty="0">
                <a:latin typeface="Bradley Hand ITC" panose="03070402050302030203" pitchFamily="66" charset="0"/>
              </a:rPr>
              <a:t>2021-22 year in review</a:t>
            </a:r>
          </a:p>
        </p:txBody>
      </p:sp>
      <p:sp>
        <p:nvSpPr>
          <p:cNvPr id="3" name="Content Placeholder 2"/>
          <p:cNvSpPr>
            <a:spLocks noGrp="1"/>
          </p:cNvSpPr>
          <p:nvPr>
            <p:ph idx="1"/>
          </p:nvPr>
        </p:nvSpPr>
        <p:spPr/>
        <p:txBody>
          <a:bodyPr>
            <a:normAutofit fontScale="47500" lnSpcReduction="20000"/>
          </a:bodyPr>
          <a:lstStyle/>
          <a:p>
            <a:r>
              <a:rPr lang="en-US" sz="4000" b="1" dirty="0">
                <a:solidFill>
                  <a:schemeClr val="bg2"/>
                </a:solidFill>
                <a:latin typeface="Bookman Old Style" panose="02050604050505020204" pitchFamily="18" charset="0"/>
              </a:rPr>
              <a:t>200 Student-Athletes</a:t>
            </a:r>
          </a:p>
          <a:p>
            <a:r>
              <a:rPr lang="en-US" sz="4000" b="1" dirty="0">
                <a:solidFill>
                  <a:schemeClr val="bg2"/>
                </a:solidFill>
                <a:latin typeface="Bookman Old Style" panose="02050604050505020204" pitchFamily="18" charset="0"/>
              </a:rPr>
              <a:t>SA’s in the classroom (average 15 hours per semester)</a:t>
            </a:r>
          </a:p>
          <a:p>
            <a:pPr lvl="1"/>
            <a:r>
              <a:rPr lang="en-US" sz="3800" b="1" dirty="0">
                <a:solidFill>
                  <a:schemeClr val="bg2"/>
                </a:solidFill>
                <a:latin typeface="Bookman Old Style" panose="02050604050505020204" pitchFamily="18" charset="0"/>
              </a:rPr>
              <a:t>enrolled in more than 6,000 hours in 21-22</a:t>
            </a:r>
          </a:p>
          <a:p>
            <a:r>
              <a:rPr lang="en-US" sz="4000" b="1" dirty="0">
                <a:solidFill>
                  <a:schemeClr val="bg2"/>
                </a:solidFill>
                <a:latin typeface="Bookman Old Style" panose="02050604050505020204" pitchFamily="18" charset="0"/>
              </a:rPr>
              <a:t>145 SA’s in Coyote Village &amp; eating in the WC Café</a:t>
            </a:r>
          </a:p>
          <a:p>
            <a:r>
              <a:rPr lang="en-US" sz="4000" b="1" dirty="0">
                <a:solidFill>
                  <a:schemeClr val="bg2"/>
                </a:solidFill>
                <a:latin typeface="Bookman Old Style" panose="02050604050505020204" pitchFamily="18" charset="0"/>
              </a:rPr>
              <a:t>200 SA’s utilizing our Academic Support Center &amp; Staff</a:t>
            </a:r>
          </a:p>
          <a:p>
            <a:r>
              <a:rPr lang="en-US" sz="4000" b="1" dirty="0">
                <a:solidFill>
                  <a:schemeClr val="bg2"/>
                </a:solidFill>
                <a:latin typeface="Bookman Old Style" panose="02050604050505020204" pitchFamily="18" charset="0"/>
              </a:rPr>
              <a:t>60+ SA’s are headed to universities – with the expectation to earn a degree</a:t>
            </a:r>
          </a:p>
          <a:p>
            <a:r>
              <a:rPr lang="en-US" sz="4000" b="1" dirty="0">
                <a:solidFill>
                  <a:schemeClr val="bg2"/>
                </a:solidFill>
                <a:latin typeface="Bookman Old Style" panose="02050604050505020204" pitchFamily="18" charset="0"/>
              </a:rPr>
              <a:t>20+ of those SA’s entered the workforce (many through WC programs such as the Vet Tech Program)</a:t>
            </a:r>
          </a:p>
          <a:p>
            <a:endParaRPr lang="en-US" dirty="0"/>
          </a:p>
          <a:p>
            <a:pPr marL="0" indent="0">
              <a:buNone/>
            </a:pPr>
            <a:r>
              <a:rPr lang="en-US" dirty="0"/>
              <a:t>  </a:t>
            </a:r>
          </a:p>
        </p:txBody>
      </p:sp>
      <p:pic>
        <p:nvPicPr>
          <p:cNvPr id="4" name="Picture 3"/>
          <p:cNvPicPr>
            <a:picLocks noChangeAspect="1"/>
          </p:cNvPicPr>
          <p:nvPr/>
        </p:nvPicPr>
        <p:blipFill>
          <a:blip r:embed="rId2"/>
          <a:stretch>
            <a:fillRect/>
          </a:stretch>
        </p:blipFill>
        <p:spPr>
          <a:xfrm>
            <a:off x="9281372" y="277246"/>
            <a:ext cx="2798307" cy="2798307"/>
          </a:xfrm>
          <a:prstGeom prst="rect">
            <a:avLst/>
          </a:prstGeom>
        </p:spPr>
      </p:pic>
    </p:spTree>
    <p:extLst>
      <p:ext uri="{BB962C8B-B14F-4D97-AF65-F5344CB8AC3E}">
        <p14:creationId xmlns:p14="http://schemas.microsoft.com/office/powerpoint/2010/main" val="16732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w="76200">
            <a:noFill/>
          </a:ln>
        </p:spPr>
        <p:txBody>
          <a:bodyPr>
            <a:normAutofit fontScale="90000"/>
          </a:bodyPr>
          <a:lstStyle/>
          <a:p>
            <a:pPr algn="ctr"/>
            <a:r>
              <a:rPr lang="en-US" sz="6700" b="1" dirty="0">
                <a:latin typeface="Bradley Hand ITC" panose="03070402050302030203" pitchFamily="66" charset="0"/>
              </a:rPr>
              <a:t>COYOTE RODEO</a:t>
            </a:r>
            <a:br>
              <a:rPr lang="en-US" sz="6700" b="1" dirty="0">
                <a:latin typeface="Bradley Hand ITC" panose="03070402050302030203" pitchFamily="66" charset="0"/>
              </a:rPr>
            </a:br>
            <a:r>
              <a:rPr lang="en-US" b="1" dirty="0">
                <a:solidFill>
                  <a:schemeClr val="tx1"/>
                </a:solidFill>
                <a:latin typeface="Bradley Hand ITC" panose="03070402050302030203" pitchFamily="66" charset="0"/>
              </a:rPr>
              <a:t>Head Coach  Johnny Emmons</a:t>
            </a:r>
            <a:endParaRPr lang="en-US" sz="6000" b="1" dirty="0">
              <a:solidFill>
                <a:schemeClr val="tx1"/>
              </a:solidFill>
              <a:latin typeface="Bradley Hand ITC" panose="03070402050302030203" pitchFamily="66" charset="0"/>
            </a:endParaRPr>
          </a:p>
        </p:txBody>
      </p:sp>
      <p:sp>
        <p:nvSpPr>
          <p:cNvPr id="3" name="Content Placeholder 2"/>
          <p:cNvSpPr>
            <a:spLocks noGrp="1"/>
          </p:cNvSpPr>
          <p:nvPr>
            <p:ph idx="1"/>
          </p:nvPr>
        </p:nvSpPr>
        <p:spPr>
          <a:xfrm>
            <a:off x="1154954" y="2379945"/>
            <a:ext cx="8761413" cy="3639855"/>
          </a:xfrm>
        </p:spPr>
        <p:txBody>
          <a:bodyPr>
            <a:noAutofit/>
          </a:bodyPr>
          <a:lstStyle/>
          <a:p>
            <a:pPr lvl="1"/>
            <a:r>
              <a:rPr lang="en-US" sz="2400" b="1" dirty="0">
                <a:solidFill>
                  <a:schemeClr val="bg2"/>
                </a:solidFill>
                <a:latin typeface="Bookman Old Style" panose="02050604050505020204" pitchFamily="18" charset="0"/>
              </a:rPr>
              <a:t>17 scholarships/ 72 athletes</a:t>
            </a:r>
          </a:p>
          <a:p>
            <a:pPr lvl="1"/>
            <a:r>
              <a:rPr lang="en-US" sz="2400" b="1" dirty="0">
                <a:solidFill>
                  <a:schemeClr val="bg2"/>
                </a:solidFill>
                <a:latin typeface="Bookman Old Style" panose="02050604050505020204" pitchFamily="18" charset="0"/>
              </a:rPr>
              <a:t>Women’s Team - National Champs!</a:t>
            </a:r>
          </a:p>
          <a:p>
            <a:pPr lvl="1"/>
            <a:r>
              <a:rPr lang="en-US" sz="2400" b="1" dirty="0">
                <a:solidFill>
                  <a:schemeClr val="bg2"/>
                </a:solidFill>
                <a:latin typeface="Bookman Old Style" panose="02050604050505020204" pitchFamily="18" charset="0"/>
              </a:rPr>
              <a:t>5 individual National Champions</a:t>
            </a:r>
          </a:p>
          <a:p>
            <a:pPr lvl="1"/>
            <a:r>
              <a:rPr lang="en-US" sz="2400" b="1" dirty="0">
                <a:solidFill>
                  <a:schemeClr val="bg2"/>
                </a:solidFill>
                <a:latin typeface="Bookman Old Style" panose="02050604050505020204" pitchFamily="18" charset="0"/>
              </a:rPr>
              <a:t>5 currently sit #1 heading into this Year’s World Championships</a:t>
            </a:r>
          </a:p>
          <a:p>
            <a:pPr lvl="1"/>
            <a:r>
              <a:rPr lang="en-US" sz="2400" b="1" dirty="0">
                <a:solidFill>
                  <a:schemeClr val="bg2"/>
                </a:solidFill>
                <a:latin typeface="Bookman Old Style" panose="02050604050505020204" pitchFamily="18" charset="0"/>
              </a:rPr>
              <a:t>23 AA degrees</a:t>
            </a:r>
          </a:p>
          <a:p>
            <a:pPr lvl="1"/>
            <a:r>
              <a:rPr lang="en-US" sz="2400" b="1" dirty="0">
                <a:solidFill>
                  <a:schemeClr val="bg2"/>
                </a:solidFill>
                <a:latin typeface="Bookman Old Style" panose="02050604050505020204" pitchFamily="18" charset="0"/>
              </a:rPr>
              <a:t>12 headed to universities</a:t>
            </a:r>
          </a:p>
          <a:p>
            <a:pPr lvl="1"/>
            <a:r>
              <a:rPr lang="en-US" sz="2400" b="1" dirty="0">
                <a:solidFill>
                  <a:schemeClr val="bg2"/>
                </a:solidFill>
                <a:latin typeface="Bookman Old Style" panose="02050604050505020204" pitchFamily="18" charset="0"/>
              </a:rPr>
              <a:t>17 entered the workforce</a:t>
            </a:r>
          </a:p>
        </p:txBody>
      </p:sp>
      <p:pic>
        <p:nvPicPr>
          <p:cNvPr id="4" name="Picture 3"/>
          <p:cNvPicPr>
            <a:picLocks noChangeAspect="1"/>
          </p:cNvPicPr>
          <p:nvPr/>
        </p:nvPicPr>
        <p:blipFill>
          <a:blip r:embed="rId2"/>
          <a:stretch>
            <a:fillRect/>
          </a:stretch>
        </p:blipFill>
        <p:spPr>
          <a:xfrm>
            <a:off x="9419573" y="107367"/>
            <a:ext cx="2409586" cy="2409586"/>
          </a:xfrm>
          <a:prstGeom prst="rect">
            <a:avLst/>
          </a:prstGeom>
        </p:spPr>
      </p:pic>
    </p:spTree>
    <p:extLst>
      <p:ext uri="{BB962C8B-B14F-4D97-AF65-F5344CB8AC3E}">
        <p14:creationId xmlns:p14="http://schemas.microsoft.com/office/powerpoint/2010/main" val="18870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w="76200">
            <a:noFill/>
          </a:ln>
        </p:spPr>
        <p:txBody>
          <a:bodyPr>
            <a:normAutofit fontScale="90000"/>
          </a:bodyPr>
          <a:lstStyle/>
          <a:p>
            <a:pPr algn="ctr"/>
            <a:r>
              <a:rPr lang="en-US" sz="6700" b="1" dirty="0">
                <a:latin typeface="Bradley Hand ITC" panose="03070402050302030203" pitchFamily="66" charset="0"/>
              </a:rPr>
              <a:t>COYOTE BASEBALL</a:t>
            </a:r>
            <a:br>
              <a:rPr lang="en-US" sz="6700" b="1" dirty="0">
                <a:latin typeface="Bradley Hand ITC" panose="03070402050302030203" pitchFamily="66" charset="0"/>
              </a:rPr>
            </a:br>
            <a:r>
              <a:rPr lang="en-US" sz="4000" b="1" dirty="0">
                <a:solidFill>
                  <a:schemeClr val="tx1"/>
                </a:solidFill>
                <a:latin typeface="Bradley Hand ITC" panose="03070402050302030203" pitchFamily="66" charset="0"/>
              </a:rPr>
              <a:t>Head Coach Jeff Lightfoot</a:t>
            </a:r>
            <a:endParaRPr lang="en-US" sz="6000" b="1" dirty="0">
              <a:solidFill>
                <a:schemeClr val="tx1"/>
              </a:solidFill>
              <a:latin typeface="Bradley Hand ITC" panose="03070402050302030203" pitchFamily="66" charset="0"/>
            </a:endParaRPr>
          </a:p>
        </p:txBody>
      </p:sp>
      <p:sp>
        <p:nvSpPr>
          <p:cNvPr id="3" name="Content Placeholder 2"/>
          <p:cNvSpPr>
            <a:spLocks noGrp="1"/>
          </p:cNvSpPr>
          <p:nvPr>
            <p:ph idx="1"/>
          </p:nvPr>
        </p:nvSpPr>
        <p:spPr>
          <a:xfrm>
            <a:off x="1154954" y="2054269"/>
            <a:ext cx="8761413" cy="4203526"/>
          </a:xfrm>
        </p:spPr>
        <p:txBody>
          <a:bodyPr>
            <a:noAutofit/>
          </a:bodyPr>
          <a:lstStyle/>
          <a:p>
            <a:pPr lvl="1"/>
            <a:r>
              <a:rPr lang="en-US" sz="2400" b="1" dirty="0">
                <a:solidFill>
                  <a:schemeClr val="bg2"/>
                </a:solidFill>
                <a:latin typeface="Bookman Old Style" panose="02050604050505020204" pitchFamily="18" charset="0"/>
              </a:rPr>
              <a:t>20 scholarships/40 SA’s</a:t>
            </a:r>
          </a:p>
          <a:p>
            <a:pPr lvl="1"/>
            <a:r>
              <a:rPr lang="en-US" sz="2400" b="1" dirty="0">
                <a:solidFill>
                  <a:schemeClr val="bg2"/>
                </a:solidFill>
                <a:latin typeface="Bookman Old Style" panose="02050604050505020204" pitchFamily="18" charset="0"/>
              </a:rPr>
              <a:t>39 wins</a:t>
            </a:r>
          </a:p>
          <a:p>
            <a:pPr lvl="1"/>
            <a:r>
              <a:rPr lang="en-US" sz="2400" b="1" dirty="0">
                <a:solidFill>
                  <a:schemeClr val="bg2"/>
                </a:solidFill>
                <a:latin typeface="Bookman Old Style" panose="02050604050505020204" pitchFamily="18" charset="0"/>
              </a:rPr>
              <a:t>Ranked as high as #5 nationally</a:t>
            </a:r>
          </a:p>
          <a:p>
            <a:pPr lvl="1"/>
            <a:r>
              <a:rPr lang="en-US" sz="2400" b="1" dirty="0">
                <a:solidFill>
                  <a:schemeClr val="bg2"/>
                </a:solidFill>
                <a:latin typeface="Bookman Old Style" panose="02050604050505020204" pitchFamily="18" charset="0"/>
              </a:rPr>
              <a:t>Regional qualifier/Quarterfinals</a:t>
            </a:r>
          </a:p>
          <a:p>
            <a:pPr lvl="1"/>
            <a:r>
              <a:rPr lang="en-US" sz="2400" b="1" dirty="0">
                <a:solidFill>
                  <a:schemeClr val="bg2"/>
                </a:solidFill>
                <a:latin typeface="Bookman Old Style" panose="02050604050505020204" pitchFamily="18" charset="0"/>
              </a:rPr>
              <a:t>17 AA degrees</a:t>
            </a:r>
          </a:p>
          <a:p>
            <a:pPr lvl="1"/>
            <a:r>
              <a:rPr lang="en-US" sz="2400" b="1" dirty="0">
                <a:solidFill>
                  <a:schemeClr val="bg2"/>
                </a:solidFill>
                <a:latin typeface="Bookman Old Style" panose="02050604050505020204" pitchFamily="18" charset="0"/>
              </a:rPr>
              <a:t>21 headed to universities</a:t>
            </a:r>
          </a:p>
          <a:p>
            <a:pPr lvl="1"/>
            <a:r>
              <a:rPr lang="en-US" sz="2400" b="1" dirty="0">
                <a:solidFill>
                  <a:schemeClr val="bg2"/>
                </a:solidFill>
                <a:latin typeface="Bookman Old Style" panose="02050604050505020204" pitchFamily="18" charset="0"/>
              </a:rPr>
              <a:t>Received the NJCAA Academic Team of the Year award (Team GPA 3.0+)</a:t>
            </a:r>
          </a:p>
          <a:p>
            <a:pPr lvl="1"/>
            <a:r>
              <a:rPr lang="en-US" sz="2400" b="1" dirty="0">
                <a:solidFill>
                  <a:schemeClr val="bg2"/>
                </a:solidFill>
                <a:latin typeface="Bookman Old Style" panose="02050604050505020204" pitchFamily="18" charset="0"/>
              </a:rPr>
              <a:t>Two current Coyotes in the MLB – 34 former players have played professional baseball</a:t>
            </a:r>
          </a:p>
        </p:txBody>
      </p:sp>
      <p:pic>
        <p:nvPicPr>
          <p:cNvPr id="4" name="Picture 3"/>
          <p:cNvPicPr>
            <a:picLocks noChangeAspect="1"/>
          </p:cNvPicPr>
          <p:nvPr/>
        </p:nvPicPr>
        <p:blipFill>
          <a:blip r:embed="rId2"/>
          <a:stretch>
            <a:fillRect/>
          </a:stretch>
        </p:blipFill>
        <p:spPr>
          <a:xfrm>
            <a:off x="9412265" y="113365"/>
            <a:ext cx="2592258" cy="2592258"/>
          </a:xfrm>
          <a:prstGeom prst="rect">
            <a:avLst/>
          </a:prstGeom>
        </p:spPr>
      </p:pic>
    </p:spTree>
    <p:extLst>
      <p:ext uri="{BB962C8B-B14F-4D97-AF65-F5344CB8AC3E}">
        <p14:creationId xmlns:p14="http://schemas.microsoft.com/office/powerpoint/2010/main" val="3551068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w="76200">
            <a:noFill/>
          </a:ln>
        </p:spPr>
        <p:txBody>
          <a:bodyPr>
            <a:noAutofit/>
          </a:bodyPr>
          <a:lstStyle/>
          <a:p>
            <a:pPr algn="ctr"/>
            <a:r>
              <a:rPr lang="en-US" sz="6000" b="1" dirty="0">
                <a:latin typeface="Bradley Hand ITC" panose="03070402050302030203" pitchFamily="66" charset="0"/>
              </a:rPr>
              <a:t>COYOTE SOFTBALL</a:t>
            </a:r>
            <a:br>
              <a:rPr lang="en-US" sz="6000" b="1" dirty="0">
                <a:latin typeface="Bradley Hand ITC" panose="03070402050302030203" pitchFamily="66" charset="0"/>
              </a:rPr>
            </a:br>
            <a:r>
              <a:rPr lang="en-US" b="1" dirty="0">
                <a:solidFill>
                  <a:schemeClr val="tx1"/>
                </a:solidFill>
                <a:latin typeface="Bradley Hand ITC" panose="03070402050302030203" pitchFamily="66" charset="0"/>
              </a:rPr>
              <a:t>Head Coach Haylee Williams</a:t>
            </a:r>
            <a:endParaRPr lang="en-US" sz="6000" b="1" dirty="0">
              <a:solidFill>
                <a:schemeClr val="tx1"/>
              </a:solidFill>
              <a:latin typeface="Bradley Hand ITC" panose="03070402050302030203" pitchFamily="66" charset="0"/>
            </a:endParaRPr>
          </a:p>
        </p:txBody>
      </p:sp>
      <p:sp>
        <p:nvSpPr>
          <p:cNvPr id="3" name="Content Placeholder 2"/>
          <p:cNvSpPr>
            <a:spLocks noGrp="1"/>
          </p:cNvSpPr>
          <p:nvPr>
            <p:ph idx="1"/>
          </p:nvPr>
        </p:nvSpPr>
        <p:spPr/>
        <p:txBody>
          <a:bodyPr>
            <a:normAutofit fontScale="92500" lnSpcReduction="10000"/>
          </a:bodyPr>
          <a:lstStyle/>
          <a:p>
            <a:r>
              <a:rPr lang="en-US" sz="2400" b="1" dirty="0">
                <a:solidFill>
                  <a:schemeClr val="bg2"/>
                </a:solidFill>
                <a:latin typeface="Bookman Old Style" panose="02050604050505020204" pitchFamily="18" charset="0"/>
              </a:rPr>
              <a:t>20 scholarships/20 athletes</a:t>
            </a:r>
          </a:p>
          <a:p>
            <a:r>
              <a:rPr lang="en-US" sz="2400" b="1" dirty="0">
                <a:solidFill>
                  <a:schemeClr val="bg2"/>
                </a:solidFill>
                <a:latin typeface="Bookman Old Style" panose="02050604050505020204" pitchFamily="18" charset="0"/>
              </a:rPr>
              <a:t>27 wins</a:t>
            </a:r>
          </a:p>
          <a:p>
            <a:r>
              <a:rPr lang="en-US" sz="2400" b="1" dirty="0">
                <a:solidFill>
                  <a:schemeClr val="bg2"/>
                </a:solidFill>
                <a:latin typeface="Bookman Old Style" panose="02050604050505020204" pitchFamily="18" charset="0"/>
              </a:rPr>
              <a:t>Postseason berth/ 3</a:t>
            </a:r>
            <a:r>
              <a:rPr lang="en-US" sz="2400" b="1" baseline="30000" dirty="0">
                <a:solidFill>
                  <a:schemeClr val="bg2"/>
                </a:solidFill>
                <a:latin typeface="Bookman Old Style" panose="02050604050505020204" pitchFamily="18" charset="0"/>
              </a:rPr>
              <a:t>rd</a:t>
            </a:r>
            <a:r>
              <a:rPr lang="en-US" sz="2400" b="1" dirty="0">
                <a:solidFill>
                  <a:schemeClr val="bg2"/>
                </a:solidFill>
                <a:latin typeface="Bookman Old Style" panose="02050604050505020204" pitchFamily="18" charset="0"/>
              </a:rPr>
              <a:t> place finish in regional</a:t>
            </a:r>
          </a:p>
          <a:p>
            <a:r>
              <a:rPr lang="en-US" sz="2400" b="1" dirty="0">
                <a:solidFill>
                  <a:schemeClr val="bg2"/>
                </a:solidFill>
                <a:latin typeface="Bookman Old Style" panose="02050604050505020204" pitchFamily="18" charset="0"/>
              </a:rPr>
              <a:t>7 AA degrees</a:t>
            </a:r>
          </a:p>
          <a:p>
            <a:r>
              <a:rPr lang="en-US" sz="2400" b="1" dirty="0">
                <a:solidFill>
                  <a:schemeClr val="bg2"/>
                </a:solidFill>
                <a:latin typeface="Bookman Old Style" panose="02050604050505020204" pitchFamily="18" charset="0"/>
              </a:rPr>
              <a:t>7 headed to universities</a:t>
            </a:r>
          </a:p>
          <a:p>
            <a:r>
              <a:rPr lang="en-US" sz="2400" b="1" dirty="0">
                <a:solidFill>
                  <a:schemeClr val="bg2"/>
                </a:solidFill>
                <a:latin typeface="Bookman Old Style" panose="02050604050505020204" pitchFamily="18" charset="0"/>
              </a:rPr>
              <a:t>6 academic All-Americans</a:t>
            </a:r>
          </a:p>
          <a:p>
            <a:r>
              <a:rPr lang="en-US" sz="2400" b="1" dirty="0">
                <a:solidFill>
                  <a:schemeClr val="bg2"/>
                </a:solidFill>
                <a:latin typeface="Bookman Old Style" panose="02050604050505020204" pitchFamily="18" charset="0"/>
              </a:rPr>
              <a:t>Received the NJCAA Academic Team of the Year award  ( 3.0+ team GPA )</a:t>
            </a:r>
          </a:p>
          <a:p>
            <a:endParaRPr lang="en-US" dirty="0"/>
          </a:p>
        </p:txBody>
      </p:sp>
      <p:pic>
        <p:nvPicPr>
          <p:cNvPr id="4" name="Picture 3"/>
          <p:cNvPicPr>
            <a:picLocks noChangeAspect="1"/>
          </p:cNvPicPr>
          <p:nvPr/>
        </p:nvPicPr>
        <p:blipFill>
          <a:blip r:embed="rId2"/>
          <a:stretch>
            <a:fillRect/>
          </a:stretch>
        </p:blipFill>
        <p:spPr>
          <a:xfrm>
            <a:off x="9426703" y="150941"/>
            <a:ext cx="2452559" cy="2452559"/>
          </a:xfrm>
          <a:prstGeom prst="rect">
            <a:avLst/>
          </a:prstGeom>
        </p:spPr>
      </p:pic>
    </p:spTree>
    <p:extLst>
      <p:ext uri="{BB962C8B-B14F-4D97-AF65-F5344CB8AC3E}">
        <p14:creationId xmlns:p14="http://schemas.microsoft.com/office/powerpoint/2010/main" val="1497662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764088"/>
            <a:ext cx="9191545" cy="912312"/>
          </a:xfrm>
          <a:ln w="76200">
            <a:noFill/>
          </a:ln>
        </p:spPr>
        <p:txBody>
          <a:bodyPr>
            <a:normAutofit fontScale="90000"/>
          </a:bodyPr>
          <a:lstStyle/>
          <a:p>
            <a:pPr algn="ctr"/>
            <a:r>
              <a:rPr lang="en-US" sz="5300" b="1" dirty="0">
                <a:latin typeface="Bradley Hand ITC" panose="03070402050302030203" pitchFamily="66" charset="0"/>
              </a:rPr>
              <a:t>LADY COYOTE BASKETBALL</a:t>
            </a:r>
            <a:br>
              <a:rPr lang="en-US" sz="5300" b="1" dirty="0">
                <a:latin typeface="Bradley Hand ITC" panose="03070402050302030203" pitchFamily="66" charset="0"/>
              </a:rPr>
            </a:br>
            <a:r>
              <a:rPr lang="en-US" sz="4000" b="1" dirty="0">
                <a:solidFill>
                  <a:schemeClr val="tx1"/>
                </a:solidFill>
                <a:latin typeface="Bradley Hand ITC" panose="03070402050302030203" pitchFamily="66" charset="0"/>
              </a:rPr>
              <a:t>Head Coach Bob McKinley</a:t>
            </a:r>
            <a:r>
              <a:rPr lang="en-US" sz="6000" dirty="0">
                <a:latin typeface="Bookman Old Style" panose="02050604050505020204" pitchFamily="18" charset="0"/>
              </a:rPr>
              <a:t>	</a:t>
            </a:r>
          </a:p>
        </p:txBody>
      </p:sp>
      <p:sp>
        <p:nvSpPr>
          <p:cNvPr id="3" name="Content Placeholder 2"/>
          <p:cNvSpPr>
            <a:spLocks noGrp="1"/>
          </p:cNvSpPr>
          <p:nvPr>
            <p:ph idx="1"/>
          </p:nvPr>
        </p:nvSpPr>
        <p:spPr/>
        <p:txBody>
          <a:bodyPr>
            <a:noAutofit/>
          </a:bodyPr>
          <a:lstStyle/>
          <a:p>
            <a:pPr lvl="1"/>
            <a:r>
              <a:rPr lang="en-US" sz="2000" b="1" dirty="0">
                <a:solidFill>
                  <a:schemeClr val="bg2"/>
                </a:solidFill>
                <a:latin typeface="Bookman Old Style" panose="02050604050505020204" pitchFamily="18" charset="0"/>
              </a:rPr>
              <a:t>15 scholarships/15 SA’s</a:t>
            </a:r>
          </a:p>
          <a:p>
            <a:pPr lvl="1"/>
            <a:r>
              <a:rPr lang="en-US" sz="2000" b="1" dirty="0">
                <a:solidFill>
                  <a:schemeClr val="bg2"/>
                </a:solidFill>
                <a:latin typeface="Bookman Old Style" panose="02050604050505020204" pitchFamily="18" charset="0"/>
              </a:rPr>
              <a:t>15 wins</a:t>
            </a:r>
          </a:p>
          <a:p>
            <a:pPr lvl="1"/>
            <a:r>
              <a:rPr lang="en-US" sz="2000" b="1" dirty="0">
                <a:solidFill>
                  <a:schemeClr val="bg2"/>
                </a:solidFill>
                <a:latin typeface="Bookman Old Style" panose="02050604050505020204" pitchFamily="18" charset="0"/>
              </a:rPr>
              <a:t>Regional Qualifier/ Lost to #7 NMJC in regional</a:t>
            </a:r>
          </a:p>
          <a:p>
            <a:pPr lvl="1"/>
            <a:r>
              <a:rPr lang="en-US" sz="2000" b="1" dirty="0">
                <a:solidFill>
                  <a:schemeClr val="bg2"/>
                </a:solidFill>
                <a:latin typeface="Bookman Old Style" panose="02050604050505020204" pitchFamily="18" charset="0"/>
              </a:rPr>
              <a:t>Ranked as high as #12 nationally </a:t>
            </a:r>
          </a:p>
          <a:p>
            <a:pPr lvl="1"/>
            <a:r>
              <a:rPr lang="en-US" sz="2000" b="1" dirty="0">
                <a:solidFill>
                  <a:schemeClr val="bg2"/>
                </a:solidFill>
                <a:latin typeface="Bookman Old Style" panose="02050604050505020204" pitchFamily="18" charset="0"/>
              </a:rPr>
              <a:t>7 headed to universities</a:t>
            </a:r>
          </a:p>
          <a:p>
            <a:pPr lvl="1"/>
            <a:r>
              <a:rPr lang="en-US" sz="2000" b="1" dirty="0">
                <a:solidFill>
                  <a:schemeClr val="bg2"/>
                </a:solidFill>
                <a:latin typeface="Bookman Old Style" panose="02050604050505020204" pitchFamily="18" charset="0"/>
              </a:rPr>
              <a:t>4 AA degrees</a:t>
            </a:r>
          </a:p>
          <a:p>
            <a:pPr lvl="1"/>
            <a:r>
              <a:rPr lang="en-US" sz="2000" b="1" dirty="0">
                <a:solidFill>
                  <a:schemeClr val="bg2"/>
                </a:solidFill>
                <a:latin typeface="Bookman Old Style" panose="02050604050505020204" pitchFamily="18" charset="0"/>
              </a:rPr>
              <a:t>Received the NJCAA Academic Team of the Year award (Team GPA 3.0+)</a:t>
            </a:r>
          </a:p>
          <a:p>
            <a:pPr lvl="1"/>
            <a:r>
              <a:rPr lang="en-US" sz="2000" b="1" dirty="0">
                <a:solidFill>
                  <a:schemeClr val="bg2"/>
                </a:solidFill>
                <a:latin typeface="Bookman Old Style" panose="02050604050505020204" pitchFamily="18" charset="0"/>
              </a:rPr>
              <a:t>Coach McKinley approaching career win 1,000!!</a:t>
            </a:r>
          </a:p>
        </p:txBody>
      </p:sp>
      <p:pic>
        <p:nvPicPr>
          <p:cNvPr id="4" name="Picture 3"/>
          <p:cNvPicPr>
            <a:picLocks noChangeAspect="1"/>
          </p:cNvPicPr>
          <p:nvPr/>
        </p:nvPicPr>
        <p:blipFill>
          <a:blip r:embed="rId2"/>
          <a:stretch>
            <a:fillRect/>
          </a:stretch>
        </p:blipFill>
        <p:spPr>
          <a:xfrm>
            <a:off x="9356943" y="106232"/>
            <a:ext cx="2497268" cy="2497268"/>
          </a:xfrm>
          <a:prstGeom prst="rect">
            <a:avLst/>
          </a:prstGeom>
        </p:spPr>
      </p:pic>
    </p:spTree>
    <p:extLst>
      <p:ext uri="{BB962C8B-B14F-4D97-AF65-F5344CB8AC3E}">
        <p14:creationId xmlns:p14="http://schemas.microsoft.com/office/powerpoint/2010/main" val="161553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w="76200">
            <a:noFill/>
          </a:ln>
        </p:spPr>
        <p:txBody>
          <a:bodyPr/>
          <a:lstStyle/>
          <a:p>
            <a:pPr algn="ctr"/>
            <a:r>
              <a:rPr lang="en-US" sz="6000" dirty="0">
                <a:latin typeface="Bradley Hand ITC" panose="03070402050302030203" pitchFamily="66" charset="0"/>
              </a:rPr>
              <a:t>COYOTE BASKETBALL </a:t>
            </a:r>
            <a:r>
              <a:rPr lang="en-US" sz="4000" dirty="0">
                <a:solidFill>
                  <a:schemeClr val="tx1"/>
                </a:solidFill>
                <a:latin typeface="Bradley Hand ITC" panose="03070402050302030203" pitchFamily="66" charset="0"/>
              </a:rPr>
              <a:t>Head Coach Chris Lewis</a:t>
            </a:r>
            <a:r>
              <a:rPr lang="en-US" dirty="0"/>
              <a:t>	</a:t>
            </a:r>
          </a:p>
        </p:txBody>
      </p:sp>
      <p:sp>
        <p:nvSpPr>
          <p:cNvPr id="3" name="Content Placeholder 2"/>
          <p:cNvSpPr>
            <a:spLocks noGrp="1"/>
          </p:cNvSpPr>
          <p:nvPr>
            <p:ph idx="1"/>
          </p:nvPr>
        </p:nvSpPr>
        <p:spPr>
          <a:xfrm>
            <a:off x="1154954" y="2329841"/>
            <a:ext cx="8761413" cy="3689959"/>
          </a:xfrm>
        </p:spPr>
        <p:txBody>
          <a:bodyPr>
            <a:normAutofit fontScale="92500" lnSpcReduction="10000"/>
          </a:bodyPr>
          <a:lstStyle/>
          <a:p>
            <a:pPr lvl="1"/>
            <a:r>
              <a:rPr lang="en-US" sz="3200" b="1" dirty="0">
                <a:solidFill>
                  <a:schemeClr val="bg2"/>
                </a:solidFill>
                <a:latin typeface="Bookman Old Style" panose="02050604050505020204" pitchFamily="18" charset="0"/>
              </a:rPr>
              <a:t>15 Scholarships/ 15 SA’s</a:t>
            </a:r>
          </a:p>
          <a:p>
            <a:pPr lvl="1"/>
            <a:r>
              <a:rPr lang="en-US" sz="3200" b="1" dirty="0">
                <a:solidFill>
                  <a:schemeClr val="bg2"/>
                </a:solidFill>
                <a:latin typeface="Bookman Old Style" panose="02050604050505020204" pitchFamily="18" charset="0"/>
              </a:rPr>
              <a:t>15 wins</a:t>
            </a:r>
          </a:p>
          <a:p>
            <a:pPr lvl="1"/>
            <a:r>
              <a:rPr lang="en-US" sz="3200" b="1" dirty="0">
                <a:solidFill>
                  <a:schemeClr val="bg2"/>
                </a:solidFill>
                <a:latin typeface="Bookman Old Style" panose="02050604050505020204" pitchFamily="18" charset="0"/>
              </a:rPr>
              <a:t>5 headed to universities</a:t>
            </a:r>
          </a:p>
          <a:p>
            <a:pPr lvl="1"/>
            <a:r>
              <a:rPr lang="en-US" sz="3200" b="1" dirty="0">
                <a:solidFill>
                  <a:schemeClr val="bg2"/>
                </a:solidFill>
                <a:latin typeface="Bookman Old Style" panose="02050604050505020204" pitchFamily="18" charset="0"/>
              </a:rPr>
              <a:t>4 AA degrees</a:t>
            </a:r>
          </a:p>
          <a:p>
            <a:pPr lvl="1"/>
            <a:r>
              <a:rPr lang="en-US" sz="3200" b="1" dirty="0">
                <a:solidFill>
                  <a:schemeClr val="bg2"/>
                </a:solidFill>
                <a:latin typeface="Bookman Old Style" panose="02050604050505020204" pitchFamily="18" charset="0"/>
              </a:rPr>
              <a:t>Received the NJCAA Academic Team of the Year Award (Team GPA 3.0+)</a:t>
            </a:r>
          </a:p>
          <a:p>
            <a:pPr lvl="1"/>
            <a:r>
              <a:rPr lang="en-US" sz="3200" b="1" dirty="0">
                <a:solidFill>
                  <a:schemeClr val="bg2"/>
                </a:solidFill>
                <a:latin typeface="Bookman Old Style" panose="02050604050505020204" pitchFamily="18" charset="0"/>
              </a:rPr>
              <a:t>OFF TO A HOT START THIS FALL (6-1)</a:t>
            </a:r>
          </a:p>
          <a:p>
            <a:pPr lvl="1"/>
            <a:endParaRPr lang="en-US" dirty="0"/>
          </a:p>
        </p:txBody>
      </p:sp>
      <p:pic>
        <p:nvPicPr>
          <p:cNvPr id="4" name="Picture 3"/>
          <p:cNvPicPr>
            <a:picLocks noChangeAspect="1"/>
          </p:cNvPicPr>
          <p:nvPr/>
        </p:nvPicPr>
        <p:blipFill>
          <a:blip r:embed="rId2"/>
          <a:stretch>
            <a:fillRect/>
          </a:stretch>
        </p:blipFill>
        <p:spPr>
          <a:xfrm>
            <a:off x="9426705" y="113364"/>
            <a:ext cx="2490136" cy="2490136"/>
          </a:xfrm>
          <a:prstGeom prst="rect">
            <a:avLst/>
          </a:prstGeom>
        </p:spPr>
      </p:pic>
    </p:spTree>
    <p:extLst>
      <p:ext uri="{BB962C8B-B14F-4D97-AF65-F5344CB8AC3E}">
        <p14:creationId xmlns:p14="http://schemas.microsoft.com/office/powerpoint/2010/main" val="946994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864296"/>
            <a:ext cx="8761413" cy="812104"/>
          </a:xfrm>
          <a:ln w="76200">
            <a:noFill/>
          </a:ln>
        </p:spPr>
        <p:txBody>
          <a:bodyPr>
            <a:normAutofit fontScale="90000"/>
          </a:bodyPr>
          <a:lstStyle/>
          <a:p>
            <a:pPr algn="ctr"/>
            <a:r>
              <a:rPr lang="en-US" sz="7300" b="1" dirty="0">
                <a:latin typeface="Bradley Hand ITC" panose="03070402050302030203" pitchFamily="66" charset="0"/>
              </a:rPr>
              <a:t>COYOTE GOLF</a:t>
            </a:r>
            <a:br>
              <a:rPr lang="en-US" sz="7300" b="1" dirty="0">
                <a:latin typeface="Bradley Hand ITC" panose="03070402050302030203" pitchFamily="66" charset="0"/>
              </a:rPr>
            </a:br>
            <a:r>
              <a:rPr lang="en-US" sz="5300" b="1" dirty="0">
                <a:solidFill>
                  <a:schemeClr val="tx1"/>
                </a:solidFill>
                <a:latin typeface="Bradley Hand ITC" panose="03070402050302030203" pitchFamily="66" charset="0"/>
              </a:rPr>
              <a:t>Head Coach Jesse Speirs</a:t>
            </a:r>
            <a:r>
              <a:rPr lang="en-US" sz="6600" dirty="0">
                <a:latin typeface="Bookman Old Style" panose="02050604050505020204" pitchFamily="18" charset="0"/>
              </a:rPr>
              <a:t>	</a:t>
            </a:r>
          </a:p>
        </p:txBody>
      </p:sp>
      <p:sp>
        <p:nvSpPr>
          <p:cNvPr id="3" name="Content Placeholder 2"/>
          <p:cNvSpPr>
            <a:spLocks noGrp="1"/>
          </p:cNvSpPr>
          <p:nvPr>
            <p:ph idx="1"/>
          </p:nvPr>
        </p:nvSpPr>
        <p:spPr/>
        <p:txBody>
          <a:bodyPr>
            <a:noAutofit/>
          </a:bodyPr>
          <a:lstStyle/>
          <a:p>
            <a:r>
              <a:rPr lang="en-US" sz="2000" b="1" dirty="0">
                <a:solidFill>
                  <a:schemeClr val="bg2"/>
                </a:solidFill>
                <a:latin typeface="Bookman Old Style" panose="02050604050505020204" pitchFamily="18" charset="0"/>
              </a:rPr>
              <a:t>5 scholarships/8 SA’s</a:t>
            </a:r>
          </a:p>
          <a:p>
            <a:r>
              <a:rPr lang="en-US" sz="2000" b="1" dirty="0">
                <a:solidFill>
                  <a:schemeClr val="bg2"/>
                </a:solidFill>
                <a:latin typeface="Bookman Old Style" panose="02050604050505020204" pitchFamily="18" charset="0"/>
              </a:rPr>
              <a:t>National Qualifier</a:t>
            </a:r>
          </a:p>
          <a:p>
            <a:r>
              <a:rPr lang="en-US" sz="2000" b="1" dirty="0">
                <a:solidFill>
                  <a:schemeClr val="bg2"/>
                </a:solidFill>
                <a:latin typeface="Bookman Old Style" panose="02050604050505020204" pitchFamily="18" charset="0"/>
              </a:rPr>
              <a:t>1 team 1</a:t>
            </a:r>
            <a:r>
              <a:rPr lang="en-US" sz="2000" b="1" baseline="30000" dirty="0">
                <a:solidFill>
                  <a:schemeClr val="bg2"/>
                </a:solidFill>
                <a:latin typeface="Bookman Old Style" panose="02050604050505020204" pitchFamily="18" charset="0"/>
              </a:rPr>
              <a:t>st</a:t>
            </a:r>
            <a:r>
              <a:rPr lang="en-US" sz="2000" b="1" dirty="0">
                <a:solidFill>
                  <a:schemeClr val="bg2"/>
                </a:solidFill>
                <a:latin typeface="Bookman Old Style" panose="02050604050505020204" pitchFamily="18" charset="0"/>
              </a:rPr>
              <a:t> place finish/ 1 second &amp; 1 third</a:t>
            </a:r>
          </a:p>
          <a:p>
            <a:r>
              <a:rPr lang="en-US" sz="2000" b="1" dirty="0">
                <a:solidFill>
                  <a:schemeClr val="bg2"/>
                </a:solidFill>
                <a:latin typeface="Bookman Old Style" panose="02050604050505020204" pitchFamily="18" charset="0"/>
              </a:rPr>
              <a:t>3 individual wins</a:t>
            </a:r>
          </a:p>
          <a:p>
            <a:r>
              <a:rPr lang="en-US" sz="2000" b="1" dirty="0">
                <a:solidFill>
                  <a:schemeClr val="bg2"/>
                </a:solidFill>
                <a:latin typeface="Bookman Old Style" panose="02050604050505020204" pitchFamily="18" charset="0"/>
              </a:rPr>
              <a:t>Ranked as high as #15 nationally </a:t>
            </a:r>
          </a:p>
          <a:p>
            <a:r>
              <a:rPr lang="en-US" sz="2000" b="1" dirty="0">
                <a:solidFill>
                  <a:schemeClr val="bg2"/>
                </a:solidFill>
                <a:latin typeface="Bookman Old Style" panose="02050604050505020204" pitchFamily="18" charset="0"/>
              </a:rPr>
              <a:t>Received the NJCAA Academic Team of the Year Award </a:t>
            </a:r>
          </a:p>
          <a:p>
            <a:r>
              <a:rPr lang="en-US" sz="2000" b="1" dirty="0">
                <a:solidFill>
                  <a:schemeClr val="bg2"/>
                </a:solidFill>
                <a:latin typeface="Bookman Old Style" panose="02050604050505020204" pitchFamily="18" charset="0"/>
              </a:rPr>
              <a:t>Finished with the 4</a:t>
            </a:r>
            <a:r>
              <a:rPr lang="en-US" sz="2000" b="1" baseline="30000" dirty="0">
                <a:solidFill>
                  <a:schemeClr val="bg2"/>
                </a:solidFill>
                <a:latin typeface="Bookman Old Style" panose="02050604050505020204" pitchFamily="18" charset="0"/>
              </a:rPr>
              <a:t>th</a:t>
            </a:r>
            <a:r>
              <a:rPr lang="en-US" sz="2000" b="1" dirty="0">
                <a:solidFill>
                  <a:schemeClr val="bg2"/>
                </a:solidFill>
                <a:latin typeface="Bookman Old Style" panose="02050604050505020204" pitchFamily="18" charset="0"/>
              </a:rPr>
              <a:t> highest team GPA in the nation</a:t>
            </a:r>
          </a:p>
        </p:txBody>
      </p:sp>
      <p:pic>
        <p:nvPicPr>
          <p:cNvPr id="4" name="Picture 3"/>
          <p:cNvPicPr>
            <a:picLocks noChangeAspect="1"/>
          </p:cNvPicPr>
          <p:nvPr/>
        </p:nvPicPr>
        <p:blipFill>
          <a:blip r:embed="rId2"/>
          <a:stretch>
            <a:fillRect/>
          </a:stretch>
        </p:blipFill>
        <p:spPr>
          <a:xfrm>
            <a:off x="9287005" y="150943"/>
            <a:ext cx="2654888" cy="2654888"/>
          </a:xfrm>
          <a:prstGeom prst="rect">
            <a:avLst/>
          </a:prstGeom>
        </p:spPr>
      </p:pic>
    </p:spTree>
    <p:extLst>
      <p:ext uri="{BB962C8B-B14F-4D97-AF65-F5344CB8AC3E}">
        <p14:creationId xmlns:p14="http://schemas.microsoft.com/office/powerpoint/2010/main" val="38417014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6">
      <a:dk1>
        <a:srgbClr val="000000"/>
      </a:dk1>
      <a:lt1>
        <a:srgbClr val="000000"/>
      </a:lt1>
      <a:dk2>
        <a:srgbClr val="BF9000"/>
      </a:dk2>
      <a:lt2>
        <a:srgbClr val="F8F8F8"/>
      </a:lt2>
      <a:accent1>
        <a:srgbClr val="BF9000"/>
      </a:accent1>
      <a:accent2>
        <a:srgbClr val="B2B2B2"/>
      </a:accent2>
      <a:accent3>
        <a:srgbClr val="BF9000"/>
      </a:accent3>
      <a:accent4>
        <a:srgbClr val="808080"/>
      </a:accent4>
      <a:accent5>
        <a:srgbClr val="5F5F5F"/>
      </a:accent5>
      <a:accent6>
        <a:srgbClr val="4D4D4D"/>
      </a:accent6>
      <a:hlink>
        <a:srgbClr val="5F5F5F"/>
      </a:hlink>
      <a:folHlink>
        <a:srgbClr val="919191"/>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7614</TotalTime>
  <Words>744</Words>
  <Application>Microsoft Office PowerPoint</Application>
  <PresentationFormat>Widescreen</PresentationFormat>
  <Paragraphs>139</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Narrow</vt:lpstr>
      <vt:lpstr>Bookman Old Style</vt:lpstr>
      <vt:lpstr>Bradley Hand ITC</vt:lpstr>
      <vt:lpstr>Century Gothic</vt:lpstr>
      <vt:lpstr>Wingdings 3</vt:lpstr>
      <vt:lpstr>Ion Boardroom</vt:lpstr>
      <vt:lpstr>COYOTE ATHLETICS</vt:lpstr>
      <vt:lpstr>THANK YOU FOR YOUR COMMITMENT TO OUR STUDENT ATHLETES</vt:lpstr>
      <vt:lpstr>2021-22 year in review</vt:lpstr>
      <vt:lpstr>COYOTE RODEO Head Coach  Johnny Emmons</vt:lpstr>
      <vt:lpstr>COYOTE BASEBALL Head Coach Jeff Lightfoot</vt:lpstr>
      <vt:lpstr>COYOTE SOFTBALL Head Coach Haylee Williams</vt:lpstr>
      <vt:lpstr>LADY COYOTE BASKETBALL Head Coach Bob McKinley </vt:lpstr>
      <vt:lpstr>COYOTE BASKETBALL Head Coach Chris Lewis </vt:lpstr>
      <vt:lpstr>COYOTE GOLF Head Coach Jesse Speirs </vt:lpstr>
      <vt:lpstr>COYOTE TENNIS Head Coach Mitch Veccione </vt:lpstr>
      <vt:lpstr>COYOTE VOLLEYBALL Head Coach Kailee May</vt:lpstr>
      <vt:lpstr>OUR COYOTES ARE LEADERS!</vt:lpstr>
      <vt:lpstr>OUR COYOTES ARE INNOVATORS!</vt:lpstr>
      <vt:lpstr>COYOTE OUTREACH</vt:lpstr>
    </vt:vector>
  </TitlesOfParts>
  <Company>Weatherford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COYOTE ATHLETICS</dc:title>
  <dc:creator>Lightfoot, Jeff</dc:creator>
  <cp:lastModifiedBy>Hutchison, Theresa</cp:lastModifiedBy>
  <cp:revision>55</cp:revision>
  <cp:lastPrinted>2022-11-10T15:36:32Z</cp:lastPrinted>
  <dcterms:created xsi:type="dcterms:W3CDTF">2022-11-03T18:38:26Z</dcterms:created>
  <dcterms:modified xsi:type="dcterms:W3CDTF">2022-11-18T15:00:56Z</dcterms:modified>
</cp:coreProperties>
</file>